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3"/>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B0893E"/>
          </a:solidFill>
          <a:ln w="12700">
            <a:solidFill>
              <a:srgbClr val="B0893E"/>
            </a:solidFill>
            <a:prstDash val="solid"/>
          </a:ln>
        </p:spPr>
      </p:sp>
      <p:sp>
        <p:nvSpPr>
          <p:cNvPr id="3" name="Text 1"/>
          <p:cNvSpPr/>
          <p:nvPr/>
        </p:nvSpPr>
        <p:spPr>
          <a:xfrm>
            <a:off x="640080" y="502920"/>
            <a:ext cx="10515600" cy="256032"/>
          </a:xfrm>
          <a:prstGeom prst="rect">
            <a:avLst/>
          </a:prstGeom>
          <a:noFill/>
          <a:ln/>
        </p:spPr>
        <p:txBody>
          <a:bodyPr wrap="square" lIns="0" tIns="0" rIns="0" bIns="0" rtlCol="0" anchor="ctr"/>
          <a:lstStyle/>
          <a:p>
            <a:pPr indent="0" marL="0">
              <a:buNone/>
            </a:pPr>
            <a:r>
              <a:rPr lang="en-US" sz="1200" spc="240" kern="0" dirty="0">
                <a:solidFill>
                  <a:srgbClr val="B0893E"/>
                </a:solidFill>
                <a:latin typeface="Calibri" pitchFamily="34" charset="0"/>
                <a:ea typeface="Calibri" pitchFamily="34" charset="-122"/>
                <a:cs typeface="Calibri" pitchFamily="34" charset="-120"/>
              </a:rPr>
              <a:t>WORKING PAPER  ·  EXPANDED EDITION  ·  1 JULY 2026</a:t>
            </a:r>
            <a:endParaRPr lang="en-US" sz="1200" dirty="0"/>
          </a:p>
        </p:txBody>
      </p:sp>
      <p:sp>
        <p:nvSpPr>
          <p:cNvPr id="4" name="Text 2"/>
          <p:cNvSpPr/>
          <p:nvPr/>
        </p:nvSpPr>
        <p:spPr>
          <a:xfrm>
            <a:off x="640080" y="1417320"/>
            <a:ext cx="10515600" cy="1965960"/>
          </a:xfrm>
          <a:prstGeom prst="rect">
            <a:avLst/>
          </a:prstGeom>
          <a:noFill/>
          <a:ln/>
        </p:spPr>
        <p:txBody>
          <a:bodyPr wrap="square" lIns="0" tIns="0" rIns="0" bIns="0" rtlCol="0" anchor="ctr"/>
          <a:lstStyle/>
          <a:p>
            <a:pPr indent="0" marL="0">
              <a:buNone/>
            </a:pPr>
            <a:r>
              <a:rPr lang="en-US" sz="4600" dirty="0">
                <a:solidFill>
                  <a:srgbClr val="F6F3EB"/>
                </a:solidFill>
                <a:latin typeface="Georgia" pitchFamily="34" charset="0"/>
                <a:ea typeface="Georgia" pitchFamily="34" charset="-122"/>
                <a:cs typeface="Georgia" pitchFamily="34" charset="-120"/>
              </a:rPr>
              <a:t>The Samawade</a:t>
            </a:r>
            <a:endParaRPr lang="en-US" sz="4600" dirty="0"/>
          </a:p>
          <a:p>
            <a:pPr indent="0" marL="0">
              <a:buNone/>
            </a:pPr>
            <a:r>
              <a:rPr lang="en-US" sz="4600" dirty="0">
                <a:solidFill>
                  <a:srgbClr val="F6F3EB"/>
                </a:solidFill>
                <a:latin typeface="Georgia" pitchFamily="34" charset="0"/>
                <a:ea typeface="Georgia" pitchFamily="34" charset="-122"/>
                <a:cs typeface="Georgia" pitchFamily="34" charset="-120"/>
              </a:rPr>
              <a:t>Election Model</a:t>
            </a:r>
            <a:endParaRPr lang="en-US" sz="4600" dirty="0"/>
          </a:p>
        </p:txBody>
      </p:sp>
      <p:sp>
        <p:nvSpPr>
          <p:cNvPr id="5" name="Text 3"/>
          <p:cNvSpPr/>
          <p:nvPr/>
        </p:nvSpPr>
        <p:spPr>
          <a:xfrm>
            <a:off x="640080" y="3520440"/>
            <a:ext cx="9509760" cy="640080"/>
          </a:xfrm>
          <a:prstGeom prst="rect">
            <a:avLst/>
          </a:prstGeom>
          <a:noFill/>
          <a:ln/>
        </p:spPr>
        <p:txBody>
          <a:bodyPr wrap="square" lIns="0" tIns="0" rIns="0" bIns="0" rtlCol="0" anchor="ctr"/>
          <a:lstStyle/>
          <a:p>
            <a:pPr indent="0" marL="0">
              <a:buNone/>
            </a:pPr>
            <a:r>
              <a:rPr lang="en-US" sz="1800" dirty="0">
                <a:solidFill>
                  <a:srgbClr val="A8B4C2"/>
                </a:solidFill>
                <a:latin typeface="Calibri" pitchFamily="34" charset="0"/>
                <a:ea typeface="Calibri" pitchFamily="34" charset="-122"/>
                <a:cs typeface="Calibri" pitchFamily="34" charset="-120"/>
              </a:rPr>
              <a:t>A framework for direct elections inside Somalia's 4.5 power-sharing formula — and a written path out of it.</a:t>
            </a:r>
            <a:endParaRPr lang="en-US" sz="1800" dirty="0"/>
          </a:p>
        </p:txBody>
      </p:sp>
      <p:sp>
        <p:nvSpPr>
          <p:cNvPr id="6" name="Shape 4"/>
          <p:cNvSpPr/>
          <p:nvPr/>
        </p:nvSpPr>
        <p:spPr>
          <a:xfrm>
            <a:off x="640080" y="4297680"/>
            <a:ext cx="2926080" cy="0"/>
          </a:xfrm>
          <a:prstGeom prst="line">
            <a:avLst/>
          </a:prstGeom>
          <a:noFill/>
          <a:ln w="15875">
            <a:solidFill>
              <a:srgbClr val="B0893E"/>
            </a:solidFill>
            <a:prstDash val="solid"/>
          </a:ln>
        </p:spPr>
      </p:sp>
      <p:sp>
        <p:nvSpPr>
          <p:cNvPr id="7" name="Text 5"/>
          <p:cNvSpPr/>
          <p:nvPr/>
        </p:nvSpPr>
        <p:spPr>
          <a:xfrm>
            <a:off x="640080" y="4526280"/>
            <a:ext cx="10058400" cy="2743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Abdirahman Dahir Samawade   ·   Political analyst   ·   Philo Somalia</a:t>
            </a:r>
            <a:endParaRPr lang="en-US" sz="1400" dirty="0"/>
          </a:p>
        </p:txBody>
      </p:sp>
      <p:sp>
        <p:nvSpPr>
          <p:cNvPr id="8" name="Text 6"/>
          <p:cNvSpPr/>
          <p:nvPr/>
        </p:nvSpPr>
        <p:spPr>
          <a:xfrm>
            <a:off x="640080" y="6263640"/>
            <a:ext cx="9144000" cy="228600"/>
          </a:xfrm>
          <a:prstGeom prst="rect">
            <a:avLst/>
          </a:prstGeom>
          <a:noFill/>
          <a:ln/>
        </p:spPr>
        <p:txBody>
          <a:bodyPr wrap="square" lIns="0" tIns="0" rIns="0" bIns="0" rtlCol="0" anchor="ctr"/>
          <a:lstStyle/>
          <a:p>
            <a:pPr indent="0" marL="0">
              <a:buNone/>
            </a:pPr>
            <a:r>
              <a:rPr lang="en-US" sz="1100" dirty="0">
                <a:solidFill>
                  <a:srgbClr val="A8B4C2"/>
                </a:solidFill>
                <a:latin typeface="Consolas" pitchFamily="34" charset="0"/>
                <a:ea typeface="Consolas" pitchFamily="34" charset="-122"/>
                <a:cs typeface="Consolas" pitchFamily="34" charset="-120"/>
              </a:rPr>
              <a:t>doi: 10.13140/RG.2.2.26406.48961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02</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BRIEFING MAP</a:t>
            </a:r>
            <a:endParaRPr lang="en-US" sz="1100" dirty="0"/>
          </a:p>
        </p:txBody>
      </p:sp>
      <p:sp>
        <p:nvSpPr>
          <p:cNvPr id="6" name="Text 4"/>
          <p:cNvSpPr/>
          <p:nvPr/>
        </p:nvSpPr>
        <p:spPr>
          <a:xfrm>
            <a:off x="502920" y="530352"/>
            <a:ext cx="10972800" cy="457200"/>
          </a:xfrm>
          <a:prstGeom prst="rect">
            <a:avLst/>
          </a:prstGeom>
          <a:noFill/>
          <a:ln/>
        </p:spPr>
        <p:txBody>
          <a:bodyPr wrap="square" lIns="0" tIns="0" rIns="0" bIns="0" rtlCol="0" anchor="ctr"/>
          <a:lstStyle/>
          <a:p>
            <a:pPr indent="0" marL="0">
              <a:buNone/>
            </a:pPr>
            <a:r>
              <a:rPr lang="en-US" sz="2800" dirty="0">
                <a:solidFill>
                  <a:srgbClr val="0B1F33"/>
                </a:solidFill>
                <a:latin typeface="Georgia" pitchFamily="34" charset="0"/>
                <a:ea typeface="Georgia" pitchFamily="34" charset="-122"/>
                <a:cs typeface="Georgia" pitchFamily="34" charset="-120"/>
              </a:rPr>
              <a:t>What this deck covers</a:t>
            </a:r>
            <a:endParaRPr lang="en-US" sz="2800" dirty="0"/>
          </a:p>
        </p:txBody>
      </p:sp>
      <p:sp>
        <p:nvSpPr>
          <p:cNvPr id="7" name="Shape 5"/>
          <p:cNvSpPr/>
          <p:nvPr/>
        </p:nvSpPr>
        <p:spPr>
          <a:xfrm>
            <a:off x="502920" y="1188720"/>
            <a:ext cx="5440680" cy="1417320"/>
          </a:xfrm>
          <a:prstGeom prst="rect">
            <a:avLst/>
          </a:prstGeom>
          <a:solidFill>
            <a:srgbClr val="FFFCF6"/>
          </a:solidFill>
          <a:ln w="9525">
            <a:solidFill>
              <a:srgbClr val="D4CFC4"/>
            </a:solidFill>
            <a:prstDash val="solid"/>
          </a:ln>
        </p:spPr>
      </p:sp>
      <p:sp>
        <p:nvSpPr>
          <p:cNvPr id="8" name="Text 6"/>
          <p:cNvSpPr/>
          <p:nvPr/>
        </p:nvSpPr>
        <p:spPr>
          <a:xfrm>
            <a:off x="731520" y="1389888"/>
            <a:ext cx="640080" cy="320040"/>
          </a:xfrm>
          <a:prstGeom prst="rect">
            <a:avLst/>
          </a:prstGeom>
          <a:noFill/>
          <a:ln/>
        </p:spPr>
        <p:txBody>
          <a:bodyPr wrap="square" lIns="0" tIns="0" rIns="0" bIns="0" rtlCol="0" anchor="ctr"/>
          <a:lstStyle/>
          <a:p>
            <a:pPr indent="0" marL="0">
              <a:buNone/>
            </a:pPr>
            <a:r>
              <a:rPr lang="en-US" sz="1800" dirty="0">
                <a:solidFill>
                  <a:srgbClr val="1E6BB8"/>
                </a:solidFill>
                <a:latin typeface="Georgia" pitchFamily="34" charset="0"/>
                <a:ea typeface="Georgia" pitchFamily="34" charset="-122"/>
                <a:cs typeface="Georgia" pitchFamily="34" charset="-120"/>
              </a:rPr>
              <a:t>01</a:t>
            </a:r>
            <a:endParaRPr lang="en-US" sz="1800" dirty="0"/>
          </a:p>
        </p:txBody>
      </p:sp>
      <p:sp>
        <p:nvSpPr>
          <p:cNvPr id="9" name="Text 7"/>
          <p:cNvSpPr/>
          <p:nvPr/>
        </p:nvSpPr>
        <p:spPr>
          <a:xfrm>
            <a:off x="1463040" y="1389888"/>
            <a:ext cx="4160520" cy="32004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The problem</a:t>
            </a:r>
            <a:endParaRPr lang="en-US" sz="1800" dirty="0"/>
          </a:p>
        </p:txBody>
      </p:sp>
      <p:sp>
        <p:nvSpPr>
          <p:cNvPr id="10" name="Text 8"/>
          <p:cNvSpPr/>
          <p:nvPr/>
        </p:nvSpPr>
        <p:spPr>
          <a:xfrm>
            <a:off x="1463040" y="1810512"/>
            <a:ext cx="4160520" cy="56692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A parliament that has never been chosen by voters.</a:t>
            </a:r>
            <a:endParaRPr lang="en-US" sz="1400" dirty="0"/>
          </a:p>
        </p:txBody>
      </p:sp>
      <p:sp>
        <p:nvSpPr>
          <p:cNvPr id="11" name="Shape 9"/>
          <p:cNvSpPr/>
          <p:nvPr/>
        </p:nvSpPr>
        <p:spPr>
          <a:xfrm>
            <a:off x="6217920" y="1188720"/>
            <a:ext cx="5440680" cy="1417320"/>
          </a:xfrm>
          <a:prstGeom prst="rect">
            <a:avLst/>
          </a:prstGeom>
          <a:solidFill>
            <a:srgbClr val="FFFCF6"/>
          </a:solidFill>
          <a:ln w="9525">
            <a:solidFill>
              <a:srgbClr val="D4CFC4"/>
            </a:solidFill>
            <a:prstDash val="solid"/>
          </a:ln>
        </p:spPr>
      </p:sp>
      <p:sp>
        <p:nvSpPr>
          <p:cNvPr id="12" name="Text 10"/>
          <p:cNvSpPr/>
          <p:nvPr/>
        </p:nvSpPr>
        <p:spPr>
          <a:xfrm>
            <a:off x="6446520" y="1389888"/>
            <a:ext cx="640080" cy="320040"/>
          </a:xfrm>
          <a:prstGeom prst="rect">
            <a:avLst/>
          </a:prstGeom>
          <a:noFill/>
          <a:ln/>
        </p:spPr>
        <p:txBody>
          <a:bodyPr wrap="square" lIns="0" tIns="0" rIns="0" bIns="0" rtlCol="0" anchor="ctr"/>
          <a:lstStyle/>
          <a:p>
            <a:pPr indent="0" marL="0">
              <a:buNone/>
            </a:pPr>
            <a:r>
              <a:rPr lang="en-US" sz="1800" dirty="0">
                <a:solidFill>
                  <a:srgbClr val="1E6BB8"/>
                </a:solidFill>
                <a:latin typeface="Georgia" pitchFamily="34" charset="0"/>
                <a:ea typeface="Georgia" pitchFamily="34" charset="-122"/>
                <a:cs typeface="Georgia" pitchFamily="34" charset="-120"/>
              </a:rPr>
              <a:t>02</a:t>
            </a:r>
            <a:endParaRPr lang="en-US" sz="1800" dirty="0"/>
          </a:p>
        </p:txBody>
      </p:sp>
      <p:sp>
        <p:nvSpPr>
          <p:cNvPr id="13" name="Text 11"/>
          <p:cNvSpPr/>
          <p:nvPr/>
        </p:nvSpPr>
        <p:spPr>
          <a:xfrm>
            <a:off x="7178040" y="1389888"/>
            <a:ext cx="4160520" cy="32004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The live fight</a:t>
            </a:r>
            <a:endParaRPr lang="en-US" sz="1800" dirty="0"/>
          </a:p>
        </p:txBody>
      </p:sp>
      <p:sp>
        <p:nvSpPr>
          <p:cNvPr id="14" name="Text 12"/>
          <p:cNvSpPr/>
          <p:nvPr/>
        </p:nvSpPr>
        <p:spPr>
          <a:xfrm>
            <a:off x="7178040" y="1810512"/>
            <a:ext cx="4160520" cy="56692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Villa Somalia, the Future Council, and the unanswered questions.</a:t>
            </a:r>
            <a:endParaRPr lang="en-US" sz="1400" dirty="0"/>
          </a:p>
        </p:txBody>
      </p:sp>
      <p:sp>
        <p:nvSpPr>
          <p:cNvPr id="15" name="Shape 13"/>
          <p:cNvSpPr/>
          <p:nvPr/>
        </p:nvSpPr>
        <p:spPr>
          <a:xfrm>
            <a:off x="502920" y="2788920"/>
            <a:ext cx="5440680" cy="1417320"/>
          </a:xfrm>
          <a:prstGeom prst="rect">
            <a:avLst/>
          </a:prstGeom>
          <a:solidFill>
            <a:srgbClr val="FFFCF6"/>
          </a:solidFill>
          <a:ln w="9525">
            <a:solidFill>
              <a:srgbClr val="D4CFC4"/>
            </a:solidFill>
            <a:prstDash val="solid"/>
          </a:ln>
        </p:spPr>
      </p:sp>
      <p:sp>
        <p:nvSpPr>
          <p:cNvPr id="16" name="Text 14"/>
          <p:cNvSpPr/>
          <p:nvPr/>
        </p:nvSpPr>
        <p:spPr>
          <a:xfrm>
            <a:off x="731520" y="2990088"/>
            <a:ext cx="640080" cy="320040"/>
          </a:xfrm>
          <a:prstGeom prst="rect">
            <a:avLst/>
          </a:prstGeom>
          <a:noFill/>
          <a:ln/>
        </p:spPr>
        <p:txBody>
          <a:bodyPr wrap="square" lIns="0" tIns="0" rIns="0" bIns="0" rtlCol="0" anchor="ctr"/>
          <a:lstStyle/>
          <a:p>
            <a:pPr indent="0" marL="0">
              <a:buNone/>
            </a:pPr>
            <a:r>
              <a:rPr lang="en-US" sz="1800" dirty="0">
                <a:solidFill>
                  <a:srgbClr val="1E6BB8"/>
                </a:solidFill>
                <a:latin typeface="Georgia" pitchFamily="34" charset="0"/>
                <a:ea typeface="Georgia" pitchFamily="34" charset="-122"/>
                <a:cs typeface="Georgia" pitchFamily="34" charset="-120"/>
              </a:rPr>
              <a:t>03</a:t>
            </a:r>
            <a:endParaRPr lang="en-US" sz="1800" dirty="0"/>
          </a:p>
        </p:txBody>
      </p:sp>
      <p:sp>
        <p:nvSpPr>
          <p:cNvPr id="17" name="Text 15"/>
          <p:cNvSpPr/>
          <p:nvPr/>
        </p:nvSpPr>
        <p:spPr>
          <a:xfrm>
            <a:off x="1463040" y="2990088"/>
            <a:ext cx="4160520" cy="32004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The model</a:t>
            </a:r>
            <a:endParaRPr lang="en-US" sz="1800" dirty="0"/>
          </a:p>
        </p:txBody>
      </p:sp>
      <p:sp>
        <p:nvSpPr>
          <p:cNvPr id="18" name="Text 16"/>
          <p:cNvSpPr/>
          <p:nvPr/>
        </p:nvSpPr>
        <p:spPr>
          <a:xfrm>
            <a:off x="1463040" y="3410712"/>
            <a:ext cx="4160520" cy="56692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Six principles, the allocation/selection split, the FPTP hinge.</a:t>
            </a:r>
            <a:endParaRPr lang="en-US" sz="1400" dirty="0"/>
          </a:p>
        </p:txBody>
      </p:sp>
      <p:sp>
        <p:nvSpPr>
          <p:cNvPr id="19" name="Shape 17"/>
          <p:cNvSpPr/>
          <p:nvPr/>
        </p:nvSpPr>
        <p:spPr>
          <a:xfrm>
            <a:off x="6217920" y="2788920"/>
            <a:ext cx="5440680" cy="1417320"/>
          </a:xfrm>
          <a:prstGeom prst="rect">
            <a:avLst/>
          </a:prstGeom>
          <a:solidFill>
            <a:srgbClr val="FFFCF6"/>
          </a:solidFill>
          <a:ln w="9525">
            <a:solidFill>
              <a:srgbClr val="D4CFC4"/>
            </a:solidFill>
            <a:prstDash val="solid"/>
          </a:ln>
        </p:spPr>
      </p:sp>
      <p:sp>
        <p:nvSpPr>
          <p:cNvPr id="20" name="Text 18"/>
          <p:cNvSpPr/>
          <p:nvPr/>
        </p:nvSpPr>
        <p:spPr>
          <a:xfrm>
            <a:off x="6446520" y="2990088"/>
            <a:ext cx="640080" cy="320040"/>
          </a:xfrm>
          <a:prstGeom prst="rect">
            <a:avLst/>
          </a:prstGeom>
          <a:noFill/>
          <a:ln/>
        </p:spPr>
        <p:txBody>
          <a:bodyPr wrap="square" lIns="0" tIns="0" rIns="0" bIns="0" rtlCol="0" anchor="ctr"/>
          <a:lstStyle/>
          <a:p>
            <a:pPr indent="0" marL="0">
              <a:buNone/>
            </a:pPr>
            <a:r>
              <a:rPr lang="en-US" sz="1800" dirty="0">
                <a:solidFill>
                  <a:srgbClr val="1E6BB8"/>
                </a:solidFill>
                <a:latin typeface="Georgia" pitchFamily="34" charset="0"/>
                <a:ea typeface="Georgia" pitchFamily="34" charset="-122"/>
                <a:cs typeface="Georgia" pitchFamily="34" charset="-120"/>
              </a:rPr>
              <a:t>04</a:t>
            </a:r>
            <a:endParaRPr lang="en-US" sz="1800" dirty="0"/>
          </a:p>
        </p:txBody>
      </p:sp>
      <p:sp>
        <p:nvSpPr>
          <p:cNvPr id="21" name="Text 19"/>
          <p:cNvSpPr/>
          <p:nvPr/>
        </p:nvSpPr>
        <p:spPr>
          <a:xfrm>
            <a:off x="7178040" y="2990088"/>
            <a:ext cx="4160520" cy="32004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Candidacy rules</a:t>
            </a:r>
            <a:endParaRPr lang="en-US" sz="1800" dirty="0"/>
          </a:p>
        </p:txBody>
      </p:sp>
      <p:sp>
        <p:nvSpPr>
          <p:cNvPr id="22" name="Text 20"/>
          <p:cNvSpPr/>
          <p:nvPr/>
        </p:nvSpPr>
        <p:spPr>
          <a:xfrm>
            <a:off x="7178040" y="3410712"/>
            <a:ext cx="4160520" cy="56692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Who may stand, who attests belonging, the 72-hour clock.</a:t>
            </a:r>
            <a:endParaRPr lang="en-US" sz="1400" dirty="0"/>
          </a:p>
        </p:txBody>
      </p:sp>
      <p:sp>
        <p:nvSpPr>
          <p:cNvPr id="23" name="Shape 21"/>
          <p:cNvSpPr/>
          <p:nvPr/>
        </p:nvSpPr>
        <p:spPr>
          <a:xfrm>
            <a:off x="502920" y="4389120"/>
            <a:ext cx="5440680" cy="1417320"/>
          </a:xfrm>
          <a:prstGeom prst="rect">
            <a:avLst/>
          </a:prstGeom>
          <a:solidFill>
            <a:srgbClr val="FFFCF6"/>
          </a:solidFill>
          <a:ln w="9525">
            <a:solidFill>
              <a:srgbClr val="D4CFC4"/>
            </a:solidFill>
            <a:prstDash val="solid"/>
          </a:ln>
        </p:spPr>
      </p:sp>
      <p:sp>
        <p:nvSpPr>
          <p:cNvPr id="24" name="Text 22"/>
          <p:cNvSpPr/>
          <p:nvPr/>
        </p:nvSpPr>
        <p:spPr>
          <a:xfrm>
            <a:off x="731520" y="4590288"/>
            <a:ext cx="640080" cy="320040"/>
          </a:xfrm>
          <a:prstGeom prst="rect">
            <a:avLst/>
          </a:prstGeom>
          <a:noFill/>
          <a:ln/>
        </p:spPr>
        <p:txBody>
          <a:bodyPr wrap="square" lIns="0" tIns="0" rIns="0" bIns="0" rtlCol="0" anchor="ctr"/>
          <a:lstStyle/>
          <a:p>
            <a:pPr indent="0" marL="0">
              <a:buNone/>
            </a:pPr>
            <a:r>
              <a:rPr lang="en-US" sz="1800" dirty="0">
                <a:solidFill>
                  <a:srgbClr val="1E6BB8"/>
                </a:solidFill>
                <a:latin typeface="Georgia" pitchFamily="34" charset="0"/>
                <a:ea typeface="Georgia" pitchFamily="34" charset="-122"/>
                <a:cs typeface="Georgia" pitchFamily="34" charset="-120"/>
              </a:rPr>
              <a:t>05</a:t>
            </a:r>
            <a:endParaRPr lang="en-US" sz="1800" dirty="0"/>
          </a:p>
        </p:txBody>
      </p:sp>
      <p:sp>
        <p:nvSpPr>
          <p:cNvPr id="25" name="Text 23"/>
          <p:cNvSpPr/>
          <p:nvPr/>
        </p:nvSpPr>
        <p:spPr>
          <a:xfrm>
            <a:off x="1463040" y="4590288"/>
            <a:ext cx="4160520" cy="32004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Institutions</a:t>
            </a:r>
            <a:endParaRPr lang="en-US" sz="1800" dirty="0"/>
          </a:p>
        </p:txBody>
      </p:sp>
      <p:sp>
        <p:nvSpPr>
          <p:cNvPr id="26" name="Text 24"/>
          <p:cNvSpPr/>
          <p:nvPr/>
        </p:nvSpPr>
        <p:spPr>
          <a:xfrm>
            <a:off x="1463040" y="5010912"/>
            <a:ext cx="4160520" cy="56692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NIEC and ISEC, biometrics, reserved seats, special files.</a:t>
            </a:r>
            <a:endParaRPr lang="en-US" sz="1400" dirty="0"/>
          </a:p>
        </p:txBody>
      </p:sp>
      <p:sp>
        <p:nvSpPr>
          <p:cNvPr id="27" name="Shape 25"/>
          <p:cNvSpPr/>
          <p:nvPr/>
        </p:nvSpPr>
        <p:spPr>
          <a:xfrm>
            <a:off x="6217920" y="4389120"/>
            <a:ext cx="5440680" cy="1417320"/>
          </a:xfrm>
          <a:prstGeom prst="rect">
            <a:avLst/>
          </a:prstGeom>
          <a:solidFill>
            <a:srgbClr val="FFFCF6"/>
          </a:solidFill>
          <a:ln w="9525">
            <a:solidFill>
              <a:srgbClr val="D4CFC4"/>
            </a:solidFill>
            <a:prstDash val="solid"/>
          </a:ln>
        </p:spPr>
      </p:sp>
      <p:sp>
        <p:nvSpPr>
          <p:cNvPr id="28" name="Text 26"/>
          <p:cNvSpPr/>
          <p:nvPr/>
        </p:nvSpPr>
        <p:spPr>
          <a:xfrm>
            <a:off x="6446520" y="4590288"/>
            <a:ext cx="640080" cy="320040"/>
          </a:xfrm>
          <a:prstGeom prst="rect">
            <a:avLst/>
          </a:prstGeom>
          <a:noFill/>
          <a:ln/>
        </p:spPr>
        <p:txBody>
          <a:bodyPr wrap="square" lIns="0" tIns="0" rIns="0" bIns="0" rtlCol="0" anchor="ctr"/>
          <a:lstStyle/>
          <a:p>
            <a:pPr indent="0" marL="0">
              <a:buNone/>
            </a:pPr>
            <a:r>
              <a:rPr lang="en-US" sz="1800" dirty="0">
                <a:solidFill>
                  <a:srgbClr val="1E6BB8"/>
                </a:solidFill>
                <a:latin typeface="Georgia" pitchFamily="34" charset="0"/>
                <a:ea typeface="Georgia" pitchFamily="34" charset="-122"/>
                <a:cs typeface="Georgia" pitchFamily="34" charset="-120"/>
              </a:rPr>
              <a:t>06</a:t>
            </a:r>
            <a:endParaRPr lang="en-US" sz="1800" dirty="0"/>
          </a:p>
        </p:txBody>
      </p:sp>
      <p:sp>
        <p:nvSpPr>
          <p:cNvPr id="29" name="Text 27"/>
          <p:cNvSpPr/>
          <p:nvPr/>
        </p:nvSpPr>
        <p:spPr>
          <a:xfrm>
            <a:off x="7178040" y="4590288"/>
            <a:ext cx="4160520" cy="32004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The path out</a:t>
            </a:r>
            <a:endParaRPr lang="en-US" sz="1800" dirty="0"/>
          </a:p>
        </p:txBody>
      </p:sp>
      <p:sp>
        <p:nvSpPr>
          <p:cNvPr id="30" name="Text 28"/>
          <p:cNvSpPr/>
          <p:nvPr/>
        </p:nvSpPr>
        <p:spPr>
          <a:xfrm>
            <a:off x="7178040" y="5010912"/>
            <a:ext cx="4160520" cy="56692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Three phases, gates, risks, and the recommendations.</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03</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THE PROBLEM</a:t>
            </a:r>
            <a:endParaRPr lang="en-US" sz="1100" dirty="0"/>
          </a:p>
        </p:txBody>
      </p:sp>
      <p:sp>
        <p:nvSpPr>
          <p:cNvPr id="6" name="Text 4"/>
          <p:cNvSpPr/>
          <p:nvPr/>
        </p:nvSpPr>
        <p:spPr>
          <a:xfrm>
            <a:off x="502920" y="530352"/>
            <a:ext cx="11155680" cy="1097280"/>
          </a:xfrm>
          <a:prstGeom prst="rect">
            <a:avLst/>
          </a:prstGeom>
          <a:noFill/>
          <a:ln/>
        </p:spPr>
        <p:txBody>
          <a:bodyPr wrap="square" lIns="0" tIns="0" rIns="0" bIns="0" rtlCol="0" anchor="ctr"/>
          <a:lstStyle/>
          <a:p>
            <a:pPr indent="0" marL="0">
              <a:buNone/>
            </a:pPr>
            <a:r>
              <a:rPr lang="en-US" sz="2800" dirty="0">
                <a:solidFill>
                  <a:srgbClr val="0B1F33"/>
                </a:solidFill>
                <a:latin typeface="Georgia" pitchFamily="34" charset="0"/>
                <a:ea typeface="Georgia" pitchFamily="34" charset="-122"/>
                <a:cs typeface="Georgia" pitchFamily="34" charset="-120"/>
              </a:rPr>
              <a:t>Somalia's parliament has never been</a:t>
            </a:r>
            <a:endParaRPr lang="en-US" sz="2800" dirty="0"/>
          </a:p>
          <a:p>
            <a:pPr indent="0" marL="0">
              <a:buNone/>
            </a:pPr>
            <a:r>
              <a:rPr lang="en-US" sz="2800" dirty="0">
                <a:solidFill>
                  <a:srgbClr val="0B1F33"/>
                </a:solidFill>
                <a:latin typeface="Georgia" pitchFamily="34" charset="0"/>
                <a:ea typeface="Georgia" pitchFamily="34" charset="-122"/>
                <a:cs typeface="Georgia" pitchFamily="34" charset="-120"/>
              </a:rPr>
              <a:t>directly elected by its citizens.</a:t>
            </a:r>
            <a:endParaRPr lang="en-US" sz="2800" dirty="0"/>
          </a:p>
        </p:txBody>
      </p:sp>
      <p:sp>
        <p:nvSpPr>
          <p:cNvPr id="7" name="Shape 5"/>
          <p:cNvSpPr/>
          <p:nvPr/>
        </p:nvSpPr>
        <p:spPr>
          <a:xfrm>
            <a:off x="502920" y="1874520"/>
            <a:ext cx="2697480" cy="2148840"/>
          </a:xfrm>
          <a:prstGeom prst="rect">
            <a:avLst/>
          </a:prstGeom>
          <a:solidFill>
            <a:srgbClr val="0B1F33"/>
          </a:solidFill>
          <a:ln w="9525">
            <a:solidFill>
              <a:srgbClr val="0B1F33"/>
            </a:solidFill>
            <a:prstDash val="solid"/>
          </a:ln>
        </p:spPr>
      </p:sp>
      <p:sp>
        <p:nvSpPr>
          <p:cNvPr id="8" name="Text 6"/>
          <p:cNvSpPr/>
          <p:nvPr/>
        </p:nvSpPr>
        <p:spPr>
          <a:xfrm>
            <a:off x="667512" y="2029968"/>
            <a:ext cx="2377440" cy="640080"/>
          </a:xfrm>
          <a:prstGeom prst="rect">
            <a:avLst/>
          </a:prstGeom>
          <a:noFill/>
          <a:ln/>
        </p:spPr>
        <p:txBody>
          <a:bodyPr wrap="square" lIns="0" tIns="0" rIns="0" bIns="0" rtlCol="0" anchor="ctr"/>
          <a:lstStyle/>
          <a:p>
            <a:pPr indent="0" marL="0">
              <a:buNone/>
            </a:pPr>
            <a:r>
              <a:rPr lang="en-US" sz="2600" dirty="0">
                <a:solidFill>
                  <a:srgbClr val="F6F3EB"/>
                </a:solidFill>
                <a:latin typeface="Georgia" pitchFamily="34" charset="0"/>
                <a:ea typeface="Georgia" pitchFamily="34" charset="-122"/>
                <a:cs typeface="Georgia" pitchFamily="34" charset="-120"/>
              </a:rPr>
              <a:t>1969</a:t>
            </a:r>
            <a:endParaRPr lang="en-US" sz="2600" dirty="0"/>
          </a:p>
        </p:txBody>
      </p:sp>
      <p:sp>
        <p:nvSpPr>
          <p:cNvPr id="9" name="Text 7"/>
          <p:cNvSpPr/>
          <p:nvPr/>
        </p:nvSpPr>
        <p:spPr>
          <a:xfrm>
            <a:off x="667512" y="2788920"/>
            <a:ext cx="2377440" cy="96012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Last nationwide</a:t>
            </a:r>
            <a:endParaRPr lang="en-US" sz="1400" dirty="0"/>
          </a:p>
          <a:p>
            <a:pPr indent="0" marL="0">
              <a:buNone/>
            </a:pPr>
            <a:r>
              <a:rPr lang="en-US" sz="1400" dirty="0">
                <a:solidFill>
                  <a:srgbClr val="A8B4C2"/>
                </a:solidFill>
                <a:latin typeface="Calibri" pitchFamily="34" charset="0"/>
                <a:ea typeface="Calibri" pitchFamily="34" charset="-122"/>
                <a:cs typeface="Calibri" pitchFamily="34" charset="-120"/>
              </a:rPr>
              <a:t>universal suffrage</a:t>
            </a:r>
            <a:endParaRPr lang="en-US" sz="1400" dirty="0"/>
          </a:p>
        </p:txBody>
      </p:sp>
      <p:sp>
        <p:nvSpPr>
          <p:cNvPr id="10" name="Shape 8"/>
          <p:cNvSpPr/>
          <p:nvPr/>
        </p:nvSpPr>
        <p:spPr>
          <a:xfrm>
            <a:off x="3337560" y="1874520"/>
            <a:ext cx="2697480" cy="2148840"/>
          </a:xfrm>
          <a:prstGeom prst="rect">
            <a:avLst/>
          </a:prstGeom>
          <a:solidFill>
            <a:srgbClr val="FFFCF6"/>
          </a:solidFill>
          <a:ln w="9525">
            <a:solidFill>
              <a:srgbClr val="D4CFC4"/>
            </a:solidFill>
            <a:prstDash val="solid"/>
          </a:ln>
        </p:spPr>
      </p:sp>
      <p:sp>
        <p:nvSpPr>
          <p:cNvPr id="11" name="Text 9"/>
          <p:cNvSpPr/>
          <p:nvPr/>
        </p:nvSpPr>
        <p:spPr>
          <a:xfrm>
            <a:off x="3502152" y="2029968"/>
            <a:ext cx="2377440" cy="640080"/>
          </a:xfrm>
          <a:prstGeom prst="rect">
            <a:avLst/>
          </a:prstGeom>
          <a:noFill/>
          <a:ln/>
        </p:spPr>
        <p:txBody>
          <a:bodyPr wrap="square" lIns="0" tIns="0" rIns="0" bIns="0" rtlCol="0" anchor="ctr"/>
          <a:lstStyle/>
          <a:p>
            <a:pPr indent="0" marL="0">
              <a:buNone/>
            </a:pPr>
            <a:r>
              <a:rPr lang="en-US" sz="2600" dirty="0">
                <a:solidFill>
                  <a:srgbClr val="1E6BB8"/>
                </a:solidFill>
                <a:latin typeface="Georgia" pitchFamily="34" charset="0"/>
                <a:ea typeface="Georgia" pitchFamily="34" charset="-122"/>
                <a:cs typeface="Georgia" pitchFamily="34" charset="-120"/>
              </a:rPr>
              <a:t>275</a:t>
            </a:r>
            <a:endParaRPr lang="en-US" sz="2600" dirty="0"/>
          </a:p>
        </p:txBody>
      </p:sp>
      <p:sp>
        <p:nvSpPr>
          <p:cNvPr id="12" name="Text 10"/>
          <p:cNvSpPr/>
          <p:nvPr/>
        </p:nvSpPr>
        <p:spPr>
          <a:xfrm>
            <a:off x="3502152" y="2788920"/>
            <a:ext cx="2377440" cy="9601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House of the People</a:t>
            </a:r>
            <a:endParaRPr lang="en-US" sz="1400" dirty="0"/>
          </a:p>
          <a:p>
            <a:pPr indent="0" marL="0">
              <a:buNone/>
            </a:pPr>
            <a:r>
              <a:rPr lang="en-US" sz="1400" dirty="0">
                <a:solidFill>
                  <a:srgbClr val="243140"/>
                </a:solidFill>
                <a:latin typeface="Calibri" pitchFamily="34" charset="0"/>
                <a:ea typeface="Calibri" pitchFamily="34" charset="-122"/>
                <a:cs typeface="Calibri" pitchFamily="34" charset="-120"/>
              </a:rPr>
              <a:t>seats, still indirect</a:t>
            </a:r>
            <a:endParaRPr lang="en-US" sz="1400" dirty="0"/>
          </a:p>
        </p:txBody>
      </p:sp>
      <p:sp>
        <p:nvSpPr>
          <p:cNvPr id="13" name="Shape 11"/>
          <p:cNvSpPr/>
          <p:nvPr/>
        </p:nvSpPr>
        <p:spPr>
          <a:xfrm>
            <a:off x="6172200" y="1874520"/>
            <a:ext cx="2697480" cy="2148840"/>
          </a:xfrm>
          <a:prstGeom prst="rect">
            <a:avLst/>
          </a:prstGeom>
          <a:solidFill>
            <a:srgbClr val="FFFCF6"/>
          </a:solidFill>
          <a:ln w="9525">
            <a:solidFill>
              <a:srgbClr val="D4CFC4"/>
            </a:solidFill>
            <a:prstDash val="solid"/>
          </a:ln>
        </p:spPr>
      </p:sp>
      <p:sp>
        <p:nvSpPr>
          <p:cNvPr id="14" name="Text 12"/>
          <p:cNvSpPr/>
          <p:nvPr/>
        </p:nvSpPr>
        <p:spPr>
          <a:xfrm>
            <a:off x="6336792" y="2029968"/>
            <a:ext cx="2377440" cy="640080"/>
          </a:xfrm>
          <a:prstGeom prst="rect">
            <a:avLst/>
          </a:prstGeom>
          <a:noFill/>
          <a:ln/>
        </p:spPr>
        <p:txBody>
          <a:bodyPr wrap="square" lIns="0" tIns="0" rIns="0" bIns="0" rtlCol="0" anchor="ctr"/>
          <a:lstStyle/>
          <a:p>
            <a:pPr indent="0" marL="0">
              <a:buNone/>
            </a:pPr>
            <a:r>
              <a:rPr lang="en-US" sz="2600" dirty="0">
                <a:solidFill>
                  <a:srgbClr val="1E6BB8"/>
                </a:solidFill>
                <a:latin typeface="Georgia" pitchFamily="34" charset="0"/>
                <a:ea typeface="Georgia" pitchFamily="34" charset="-122"/>
                <a:cs typeface="Georgia" pitchFamily="34" charset="-120"/>
              </a:rPr>
              <a:t>~28,000</a:t>
            </a:r>
            <a:endParaRPr lang="en-US" sz="2600" dirty="0"/>
          </a:p>
        </p:txBody>
      </p:sp>
      <p:sp>
        <p:nvSpPr>
          <p:cNvPr id="15" name="Text 13"/>
          <p:cNvSpPr/>
          <p:nvPr/>
        </p:nvSpPr>
        <p:spPr>
          <a:xfrm>
            <a:off x="6336792" y="2788920"/>
            <a:ext cx="2377440" cy="9601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Electoral-college</a:t>
            </a:r>
            <a:endParaRPr lang="en-US" sz="1400" dirty="0"/>
          </a:p>
          <a:p>
            <a:pPr indent="0" marL="0">
              <a:buNone/>
            </a:pPr>
            <a:r>
              <a:rPr lang="en-US" sz="1400" dirty="0">
                <a:solidFill>
                  <a:srgbClr val="243140"/>
                </a:solidFill>
                <a:latin typeface="Calibri" pitchFamily="34" charset="0"/>
                <a:ea typeface="Calibri" pitchFamily="34" charset="-122"/>
                <a:cs typeface="Calibri" pitchFamily="34" charset="-120"/>
              </a:rPr>
              <a:t>voters in 2021</a:t>
            </a:r>
            <a:endParaRPr lang="en-US" sz="1400" dirty="0"/>
          </a:p>
        </p:txBody>
      </p:sp>
      <p:sp>
        <p:nvSpPr>
          <p:cNvPr id="16" name="Shape 14"/>
          <p:cNvSpPr/>
          <p:nvPr/>
        </p:nvSpPr>
        <p:spPr>
          <a:xfrm>
            <a:off x="9006840" y="1874520"/>
            <a:ext cx="2697480" cy="2148840"/>
          </a:xfrm>
          <a:prstGeom prst="rect">
            <a:avLst/>
          </a:prstGeom>
          <a:solidFill>
            <a:srgbClr val="FFFCF6"/>
          </a:solidFill>
          <a:ln w="9525">
            <a:solidFill>
              <a:srgbClr val="D4CFC4"/>
            </a:solidFill>
            <a:prstDash val="solid"/>
          </a:ln>
        </p:spPr>
      </p:sp>
      <p:sp>
        <p:nvSpPr>
          <p:cNvPr id="17" name="Text 15"/>
          <p:cNvSpPr/>
          <p:nvPr/>
        </p:nvSpPr>
        <p:spPr>
          <a:xfrm>
            <a:off x="9171432" y="2029968"/>
            <a:ext cx="2377440" cy="640080"/>
          </a:xfrm>
          <a:prstGeom prst="rect">
            <a:avLst/>
          </a:prstGeom>
          <a:noFill/>
          <a:ln/>
        </p:spPr>
        <p:txBody>
          <a:bodyPr wrap="square" lIns="0" tIns="0" rIns="0" bIns="0" rtlCol="0" anchor="ctr"/>
          <a:lstStyle/>
          <a:p>
            <a:pPr indent="0" marL="0">
              <a:buNone/>
            </a:pPr>
            <a:r>
              <a:rPr lang="en-US" sz="2600" dirty="0">
                <a:solidFill>
                  <a:srgbClr val="1E6BB8"/>
                </a:solidFill>
                <a:latin typeface="Georgia" pitchFamily="34" charset="0"/>
                <a:ea typeface="Georgia" pitchFamily="34" charset="-122"/>
                <a:cs typeface="Georgia" pitchFamily="34" charset="-120"/>
              </a:rPr>
              <a:t>19%</a:t>
            </a:r>
            <a:endParaRPr lang="en-US" sz="2600" dirty="0"/>
          </a:p>
        </p:txBody>
      </p:sp>
      <p:sp>
        <p:nvSpPr>
          <p:cNvPr id="18" name="Text 16"/>
          <p:cNvSpPr/>
          <p:nvPr/>
        </p:nvSpPr>
        <p:spPr>
          <a:xfrm>
            <a:off x="9171432" y="2788920"/>
            <a:ext cx="2377440" cy="9601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Women in the current</a:t>
            </a:r>
            <a:endParaRPr lang="en-US" sz="1400" dirty="0"/>
          </a:p>
          <a:p>
            <a:pPr indent="0" marL="0">
              <a:buNone/>
            </a:pPr>
            <a:r>
              <a:rPr lang="en-US" sz="1400" dirty="0">
                <a:solidFill>
                  <a:srgbClr val="243140"/>
                </a:solidFill>
                <a:latin typeface="Calibri" pitchFamily="34" charset="0"/>
                <a:ea typeface="Calibri" pitchFamily="34" charset="-122"/>
                <a:cs typeface="Calibri" pitchFamily="34" charset="-120"/>
              </a:rPr>
              <a:t>House, against a 30% rule</a:t>
            </a:r>
            <a:endParaRPr lang="en-US" sz="1400" dirty="0"/>
          </a:p>
        </p:txBody>
      </p:sp>
      <p:sp>
        <p:nvSpPr>
          <p:cNvPr id="19" name="Text 17"/>
          <p:cNvSpPr/>
          <p:nvPr/>
        </p:nvSpPr>
        <p:spPr>
          <a:xfrm>
            <a:off x="502920" y="4251960"/>
            <a:ext cx="11155680" cy="64008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Seats are allocated by the 4.5 clan formula and filled by elders and colleges. The settlement ended a war. It has never let an ordinary voter cast a ballot for a Member of Parliament.</a:t>
            </a:r>
            <a:endParaRPr lang="en-US" sz="1500" dirty="0"/>
          </a:p>
        </p:txBody>
      </p:sp>
      <p:sp>
        <p:nvSpPr>
          <p:cNvPr id="20" name="Text 18"/>
          <p:cNvSpPr/>
          <p:nvPr/>
        </p:nvSpPr>
        <p:spPr>
          <a:xfrm>
            <a:off x="502920" y="4983480"/>
            <a:ext cx="11155680" cy="256032"/>
          </a:xfrm>
          <a:prstGeom prst="rect">
            <a:avLst/>
          </a:prstGeom>
          <a:noFill/>
          <a:ln/>
        </p:spPr>
        <p:txBody>
          <a:bodyPr wrap="square" lIns="0" tIns="0" rIns="0" bIns="0" rtlCol="0" anchor="ctr"/>
          <a:lstStyle/>
          <a:p>
            <a:pPr indent="0" marL="0">
              <a:buNone/>
            </a:pPr>
            <a:r>
              <a:rPr lang="en-US" sz="1100" i="1" dirty="0">
                <a:solidFill>
                  <a:srgbClr val="6B6458"/>
                </a:solidFill>
                <a:latin typeface="Calibri" pitchFamily="34" charset="0"/>
                <a:ea typeface="Calibri" pitchFamily="34" charset="-122"/>
                <a:cs typeface="Calibri" pitchFamily="34" charset="-120"/>
              </a:rPr>
              <a:t>Sources: IPU Parline; 2021 electoral-college procedures; Provisional Constitution Art. 58.</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04</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THE SETTLEMENT THE MODEL INHERITS</a:t>
            </a:r>
            <a:endParaRPr lang="en-US" sz="1100" dirty="0"/>
          </a:p>
        </p:txBody>
      </p:sp>
      <p:sp>
        <p:nvSpPr>
          <p:cNvPr id="6" name="Text 4"/>
          <p:cNvSpPr/>
          <p:nvPr/>
        </p:nvSpPr>
        <p:spPr>
          <a:xfrm>
            <a:off x="502920" y="530352"/>
            <a:ext cx="11155680" cy="45720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4.5 is a ceasefire written as arithmetic.</a:t>
            </a:r>
            <a:endParaRPr lang="en-US" sz="2600" dirty="0"/>
          </a:p>
        </p:txBody>
      </p:sp>
      <p:sp>
        <p:nvSpPr>
          <p:cNvPr id="7" name="Shape 5"/>
          <p:cNvSpPr/>
          <p:nvPr/>
        </p:nvSpPr>
        <p:spPr>
          <a:xfrm>
            <a:off x="502920" y="1170432"/>
            <a:ext cx="5486400" cy="4937760"/>
          </a:xfrm>
          <a:prstGeom prst="rect">
            <a:avLst/>
          </a:prstGeom>
          <a:solidFill>
            <a:srgbClr val="FFFCF6"/>
          </a:solidFill>
          <a:ln w="9525">
            <a:solidFill>
              <a:srgbClr val="D4CFC4"/>
            </a:solidFill>
            <a:prstDash val="solid"/>
          </a:ln>
        </p:spPr>
      </p:sp>
      <p:sp>
        <p:nvSpPr>
          <p:cNvPr id="8" name="Text 6"/>
          <p:cNvSpPr/>
          <p:nvPr/>
        </p:nvSpPr>
        <p:spPr>
          <a:xfrm>
            <a:off x="777240" y="1353312"/>
            <a:ext cx="4937760" cy="292608"/>
          </a:xfrm>
          <a:prstGeom prst="rect">
            <a:avLst/>
          </a:prstGeom>
          <a:noFill/>
          <a:ln/>
        </p:spPr>
        <p:txBody>
          <a:bodyPr wrap="square" lIns="0" tIns="0" rIns="0" bIns="0" rtlCol="0" anchor="ctr"/>
          <a:lstStyle/>
          <a:p>
            <a:pPr indent="0" marL="0">
              <a:buNone/>
            </a:pPr>
            <a:r>
              <a:rPr lang="en-US" sz="1300" dirty="0">
                <a:solidFill>
                  <a:srgbClr val="1E6BB8"/>
                </a:solidFill>
                <a:latin typeface="Calibri" pitchFamily="34" charset="0"/>
                <a:ea typeface="Calibri" pitchFamily="34" charset="-122"/>
                <a:cs typeface="Calibri" pitchFamily="34" charset="-120"/>
              </a:rPr>
              <a:t>What it is</a:t>
            </a:r>
            <a:endParaRPr lang="en-US" sz="1300" dirty="0"/>
          </a:p>
        </p:txBody>
      </p:sp>
      <p:sp>
        <p:nvSpPr>
          <p:cNvPr id="9" name="Text 7"/>
          <p:cNvSpPr/>
          <p:nvPr/>
        </p:nvSpPr>
        <p:spPr>
          <a:xfrm>
            <a:off x="777240" y="1719072"/>
            <a:ext cx="4937760" cy="10972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Four major clan families take equal shares. A combined minority bloc takes half a share. Formalised at Arta in 2000, never written into the Provisional Constitution, still the operating system of the House.</a:t>
            </a:r>
            <a:endParaRPr lang="en-US" sz="1400" dirty="0"/>
          </a:p>
        </p:txBody>
      </p:sp>
      <p:sp>
        <p:nvSpPr>
          <p:cNvPr id="10" name="Text 8"/>
          <p:cNvSpPr/>
          <p:nvPr/>
        </p:nvSpPr>
        <p:spPr>
          <a:xfrm>
            <a:off x="777240" y="2926080"/>
            <a:ext cx="3291840" cy="384048"/>
          </a:xfrm>
          <a:prstGeom prst="rect">
            <a:avLst/>
          </a:prstGeom>
          <a:noFill/>
          <a:ln/>
        </p:spPr>
        <p:txBody>
          <a:bodyPr wrap="square" lIns="0" tIns="0" rIns="0" bIns="0" rtlCol="0" anchor="ctr"/>
          <a:lstStyle/>
          <a:p>
            <a:pPr indent="0" marL="0">
              <a:buNone/>
            </a:pPr>
            <a:r>
              <a:rPr lang="en-US" sz="1600" dirty="0">
                <a:solidFill>
                  <a:srgbClr val="0B1F33"/>
                </a:solidFill>
                <a:latin typeface="Calibri" pitchFamily="34" charset="0"/>
                <a:ea typeface="Calibri" pitchFamily="34" charset="-122"/>
                <a:cs typeface="Calibri" pitchFamily="34" charset="-120"/>
              </a:rPr>
              <a:t>Hawiye</a:t>
            </a:r>
            <a:endParaRPr lang="en-US" sz="1600" dirty="0"/>
          </a:p>
        </p:txBody>
      </p:sp>
      <p:sp>
        <p:nvSpPr>
          <p:cNvPr id="11" name="Text 9"/>
          <p:cNvSpPr/>
          <p:nvPr/>
        </p:nvSpPr>
        <p:spPr>
          <a:xfrm>
            <a:off x="4160520" y="2926080"/>
            <a:ext cx="1463040" cy="384048"/>
          </a:xfrm>
          <a:prstGeom prst="rect">
            <a:avLst/>
          </a:prstGeom>
          <a:noFill/>
          <a:ln/>
        </p:spPr>
        <p:txBody>
          <a:bodyPr wrap="square" lIns="0" tIns="0" rIns="0" bIns="0" rtlCol="0" anchor="ctr"/>
          <a:lstStyle/>
          <a:p>
            <a:pPr algn="r" indent="0" marL="0">
              <a:buNone/>
            </a:pPr>
            <a:r>
              <a:rPr lang="en-US" sz="1800" dirty="0">
                <a:solidFill>
                  <a:srgbClr val="1E6BB8"/>
                </a:solidFill>
                <a:latin typeface="Georgia" pitchFamily="34" charset="0"/>
                <a:ea typeface="Georgia" pitchFamily="34" charset="-122"/>
                <a:cs typeface="Georgia" pitchFamily="34" charset="-120"/>
              </a:rPr>
              <a:t>61</a:t>
            </a:r>
            <a:endParaRPr lang="en-US" sz="1800" dirty="0"/>
          </a:p>
        </p:txBody>
      </p:sp>
      <p:sp>
        <p:nvSpPr>
          <p:cNvPr id="12" name="Text 10"/>
          <p:cNvSpPr/>
          <p:nvPr/>
        </p:nvSpPr>
        <p:spPr>
          <a:xfrm>
            <a:off x="777240" y="3456432"/>
            <a:ext cx="3291840" cy="384048"/>
          </a:xfrm>
          <a:prstGeom prst="rect">
            <a:avLst/>
          </a:prstGeom>
          <a:noFill/>
          <a:ln/>
        </p:spPr>
        <p:txBody>
          <a:bodyPr wrap="square" lIns="0" tIns="0" rIns="0" bIns="0" rtlCol="0" anchor="ctr"/>
          <a:lstStyle/>
          <a:p>
            <a:pPr indent="0" marL="0">
              <a:buNone/>
            </a:pPr>
            <a:r>
              <a:rPr lang="en-US" sz="1600" dirty="0">
                <a:solidFill>
                  <a:srgbClr val="0B1F33"/>
                </a:solidFill>
                <a:latin typeface="Calibri" pitchFamily="34" charset="0"/>
                <a:ea typeface="Calibri" pitchFamily="34" charset="-122"/>
                <a:cs typeface="Calibri" pitchFamily="34" charset="-120"/>
              </a:rPr>
              <a:t>Daarood</a:t>
            </a:r>
            <a:endParaRPr lang="en-US" sz="1600" dirty="0"/>
          </a:p>
        </p:txBody>
      </p:sp>
      <p:sp>
        <p:nvSpPr>
          <p:cNvPr id="13" name="Text 11"/>
          <p:cNvSpPr/>
          <p:nvPr/>
        </p:nvSpPr>
        <p:spPr>
          <a:xfrm>
            <a:off x="4160520" y="3456432"/>
            <a:ext cx="1463040" cy="384048"/>
          </a:xfrm>
          <a:prstGeom prst="rect">
            <a:avLst/>
          </a:prstGeom>
          <a:noFill/>
          <a:ln/>
        </p:spPr>
        <p:txBody>
          <a:bodyPr wrap="square" lIns="0" tIns="0" rIns="0" bIns="0" rtlCol="0" anchor="ctr"/>
          <a:lstStyle/>
          <a:p>
            <a:pPr algn="r" indent="0" marL="0">
              <a:buNone/>
            </a:pPr>
            <a:r>
              <a:rPr lang="en-US" sz="1800" dirty="0">
                <a:solidFill>
                  <a:srgbClr val="1E6BB8"/>
                </a:solidFill>
                <a:latin typeface="Georgia" pitchFamily="34" charset="0"/>
                <a:ea typeface="Georgia" pitchFamily="34" charset="-122"/>
                <a:cs typeface="Georgia" pitchFamily="34" charset="-120"/>
              </a:rPr>
              <a:t>61</a:t>
            </a:r>
            <a:endParaRPr lang="en-US" sz="1800" dirty="0"/>
          </a:p>
        </p:txBody>
      </p:sp>
      <p:sp>
        <p:nvSpPr>
          <p:cNvPr id="14" name="Text 12"/>
          <p:cNvSpPr/>
          <p:nvPr/>
        </p:nvSpPr>
        <p:spPr>
          <a:xfrm>
            <a:off x="777240" y="3986784"/>
            <a:ext cx="3291840" cy="384048"/>
          </a:xfrm>
          <a:prstGeom prst="rect">
            <a:avLst/>
          </a:prstGeom>
          <a:noFill/>
          <a:ln/>
        </p:spPr>
        <p:txBody>
          <a:bodyPr wrap="square" lIns="0" tIns="0" rIns="0" bIns="0" rtlCol="0" anchor="ctr"/>
          <a:lstStyle/>
          <a:p>
            <a:pPr indent="0" marL="0">
              <a:buNone/>
            </a:pPr>
            <a:r>
              <a:rPr lang="en-US" sz="1600" dirty="0">
                <a:solidFill>
                  <a:srgbClr val="0B1F33"/>
                </a:solidFill>
                <a:latin typeface="Calibri" pitchFamily="34" charset="0"/>
                <a:ea typeface="Calibri" pitchFamily="34" charset="-122"/>
                <a:cs typeface="Calibri" pitchFamily="34" charset="-120"/>
              </a:rPr>
              <a:t>Digil &amp; Mirifle</a:t>
            </a:r>
            <a:endParaRPr lang="en-US" sz="1600" dirty="0"/>
          </a:p>
        </p:txBody>
      </p:sp>
      <p:sp>
        <p:nvSpPr>
          <p:cNvPr id="15" name="Text 13"/>
          <p:cNvSpPr/>
          <p:nvPr/>
        </p:nvSpPr>
        <p:spPr>
          <a:xfrm>
            <a:off x="4160520" y="3986784"/>
            <a:ext cx="1463040" cy="384048"/>
          </a:xfrm>
          <a:prstGeom prst="rect">
            <a:avLst/>
          </a:prstGeom>
          <a:noFill/>
          <a:ln/>
        </p:spPr>
        <p:txBody>
          <a:bodyPr wrap="square" lIns="0" tIns="0" rIns="0" bIns="0" rtlCol="0" anchor="ctr"/>
          <a:lstStyle/>
          <a:p>
            <a:pPr algn="r" indent="0" marL="0">
              <a:buNone/>
            </a:pPr>
            <a:r>
              <a:rPr lang="en-US" sz="1800" dirty="0">
                <a:solidFill>
                  <a:srgbClr val="1E6BB8"/>
                </a:solidFill>
                <a:latin typeface="Georgia" pitchFamily="34" charset="0"/>
                <a:ea typeface="Georgia" pitchFamily="34" charset="-122"/>
                <a:cs typeface="Georgia" pitchFamily="34" charset="-120"/>
              </a:rPr>
              <a:t>61</a:t>
            </a:r>
            <a:endParaRPr lang="en-US" sz="1800" dirty="0"/>
          </a:p>
        </p:txBody>
      </p:sp>
      <p:sp>
        <p:nvSpPr>
          <p:cNvPr id="16" name="Text 14"/>
          <p:cNvSpPr/>
          <p:nvPr/>
        </p:nvSpPr>
        <p:spPr>
          <a:xfrm>
            <a:off x="777240" y="4517136"/>
            <a:ext cx="3291840" cy="384048"/>
          </a:xfrm>
          <a:prstGeom prst="rect">
            <a:avLst/>
          </a:prstGeom>
          <a:noFill/>
          <a:ln/>
        </p:spPr>
        <p:txBody>
          <a:bodyPr wrap="square" lIns="0" tIns="0" rIns="0" bIns="0" rtlCol="0" anchor="ctr"/>
          <a:lstStyle/>
          <a:p>
            <a:pPr indent="0" marL="0">
              <a:buNone/>
            </a:pPr>
            <a:r>
              <a:rPr lang="en-US" sz="1600" dirty="0">
                <a:solidFill>
                  <a:srgbClr val="0B1F33"/>
                </a:solidFill>
                <a:latin typeface="Calibri" pitchFamily="34" charset="0"/>
                <a:ea typeface="Calibri" pitchFamily="34" charset="-122"/>
                <a:cs typeface="Calibri" pitchFamily="34" charset="-120"/>
              </a:rPr>
              <a:t>Dir</a:t>
            </a:r>
            <a:endParaRPr lang="en-US" sz="1600" dirty="0"/>
          </a:p>
        </p:txBody>
      </p:sp>
      <p:sp>
        <p:nvSpPr>
          <p:cNvPr id="17" name="Text 15"/>
          <p:cNvSpPr/>
          <p:nvPr/>
        </p:nvSpPr>
        <p:spPr>
          <a:xfrm>
            <a:off x="4160520" y="4517136"/>
            <a:ext cx="1463040" cy="384048"/>
          </a:xfrm>
          <a:prstGeom prst="rect">
            <a:avLst/>
          </a:prstGeom>
          <a:noFill/>
          <a:ln/>
        </p:spPr>
        <p:txBody>
          <a:bodyPr wrap="square" lIns="0" tIns="0" rIns="0" bIns="0" rtlCol="0" anchor="ctr"/>
          <a:lstStyle/>
          <a:p>
            <a:pPr algn="r" indent="0" marL="0">
              <a:buNone/>
            </a:pPr>
            <a:r>
              <a:rPr lang="en-US" sz="1800" dirty="0">
                <a:solidFill>
                  <a:srgbClr val="1E6BB8"/>
                </a:solidFill>
                <a:latin typeface="Georgia" pitchFamily="34" charset="0"/>
                <a:ea typeface="Georgia" pitchFamily="34" charset="-122"/>
                <a:cs typeface="Georgia" pitchFamily="34" charset="-120"/>
              </a:rPr>
              <a:t>61</a:t>
            </a:r>
            <a:endParaRPr lang="en-US" sz="1800" dirty="0"/>
          </a:p>
        </p:txBody>
      </p:sp>
      <p:sp>
        <p:nvSpPr>
          <p:cNvPr id="18" name="Text 16"/>
          <p:cNvSpPr/>
          <p:nvPr/>
        </p:nvSpPr>
        <p:spPr>
          <a:xfrm>
            <a:off x="777240" y="5047488"/>
            <a:ext cx="3291840" cy="384048"/>
          </a:xfrm>
          <a:prstGeom prst="rect">
            <a:avLst/>
          </a:prstGeom>
          <a:noFill/>
          <a:ln/>
        </p:spPr>
        <p:txBody>
          <a:bodyPr wrap="square" lIns="0" tIns="0" rIns="0" bIns="0" rtlCol="0" anchor="ctr"/>
          <a:lstStyle/>
          <a:p>
            <a:pPr indent="0" marL="0">
              <a:buNone/>
            </a:pPr>
            <a:r>
              <a:rPr lang="en-US" sz="1600" dirty="0">
                <a:solidFill>
                  <a:srgbClr val="0B1F33"/>
                </a:solidFill>
                <a:latin typeface="Calibri" pitchFamily="34" charset="0"/>
                <a:ea typeface="Calibri" pitchFamily="34" charset="-122"/>
                <a:cs typeface="Calibri" pitchFamily="34" charset="-120"/>
              </a:rPr>
              <a:t>Minorities  (0.5)</a:t>
            </a:r>
            <a:endParaRPr lang="en-US" sz="1600" dirty="0"/>
          </a:p>
        </p:txBody>
      </p:sp>
      <p:sp>
        <p:nvSpPr>
          <p:cNvPr id="19" name="Text 17"/>
          <p:cNvSpPr/>
          <p:nvPr/>
        </p:nvSpPr>
        <p:spPr>
          <a:xfrm>
            <a:off x="4160520" y="5047488"/>
            <a:ext cx="1463040" cy="384048"/>
          </a:xfrm>
          <a:prstGeom prst="rect">
            <a:avLst/>
          </a:prstGeom>
          <a:noFill/>
          <a:ln/>
        </p:spPr>
        <p:txBody>
          <a:bodyPr wrap="square" lIns="0" tIns="0" rIns="0" bIns="0" rtlCol="0" anchor="ctr"/>
          <a:lstStyle/>
          <a:p>
            <a:pPr algn="r" indent="0" marL="0">
              <a:buNone/>
            </a:pPr>
            <a:r>
              <a:rPr lang="en-US" sz="1800" dirty="0">
                <a:solidFill>
                  <a:srgbClr val="1E6BB8"/>
                </a:solidFill>
                <a:latin typeface="Georgia" pitchFamily="34" charset="0"/>
                <a:ea typeface="Georgia" pitchFamily="34" charset="-122"/>
                <a:cs typeface="Georgia" pitchFamily="34" charset="-120"/>
              </a:rPr>
              <a:t>31</a:t>
            </a:r>
            <a:endParaRPr lang="en-US" sz="1800" dirty="0"/>
          </a:p>
        </p:txBody>
      </p:sp>
      <p:sp>
        <p:nvSpPr>
          <p:cNvPr id="20" name="Text 18"/>
          <p:cNvSpPr/>
          <p:nvPr/>
        </p:nvSpPr>
        <p:spPr>
          <a:xfrm>
            <a:off x="6400800" y="1170432"/>
            <a:ext cx="5212080" cy="292608"/>
          </a:xfrm>
          <a:prstGeom prst="rect">
            <a:avLst/>
          </a:prstGeom>
          <a:noFill/>
          <a:ln/>
        </p:spPr>
        <p:txBody>
          <a:bodyPr wrap="square" lIns="0" tIns="0" rIns="0" bIns="0" rtlCol="0" anchor="ctr"/>
          <a:lstStyle/>
          <a:p>
            <a:pPr indent="0" marL="0">
              <a:buNone/>
            </a:pPr>
            <a:r>
              <a:rPr lang="en-US" sz="1300" dirty="0">
                <a:solidFill>
                  <a:srgbClr val="1E6BB8"/>
                </a:solidFill>
                <a:latin typeface="Calibri" pitchFamily="34" charset="0"/>
                <a:ea typeface="Calibri" pitchFamily="34" charset="-122"/>
                <a:cs typeface="Calibri" pitchFamily="34" charset="-120"/>
              </a:rPr>
              <a:t>What it costs</a:t>
            </a:r>
            <a:endParaRPr lang="en-US" sz="1300" dirty="0"/>
          </a:p>
        </p:txBody>
      </p:sp>
      <p:sp>
        <p:nvSpPr>
          <p:cNvPr id="21" name="Text 19"/>
          <p:cNvSpPr/>
          <p:nvPr/>
        </p:nvSpPr>
        <p:spPr>
          <a:xfrm>
            <a:off x="6400800" y="1554480"/>
            <a:ext cx="5212080" cy="2743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Stability</a:t>
            </a:r>
            <a:endParaRPr lang="en-US" sz="1600" dirty="0"/>
          </a:p>
        </p:txBody>
      </p:sp>
      <p:sp>
        <p:nvSpPr>
          <p:cNvPr id="22" name="Text 20"/>
          <p:cNvSpPr/>
          <p:nvPr/>
        </p:nvSpPr>
        <p:spPr>
          <a:xfrm>
            <a:off x="6400800" y="1847088"/>
            <a:ext cx="5212080" cy="6400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It froze a war by guaranteeing every major family a floor.</a:t>
            </a:r>
            <a:endParaRPr lang="en-US" sz="1400" dirty="0"/>
          </a:p>
        </p:txBody>
      </p:sp>
      <p:sp>
        <p:nvSpPr>
          <p:cNvPr id="23" name="Text 21"/>
          <p:cNvSpPr/>
          <p:nvPr/>
        </p:nvSpPr>
        <p:spPr>
          <a:xfrm>
            <a:off x="6400800" y="2633472"/>
            <a:ext cx="5212080" cy="2743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Selection, not election</a:t>
            </a:r>
            <a:endParaRPr lang="en-US" sz="1600" dirty="0"/>
          </a:p>
        </p:txBody>
      </p:sp>
      <p:sp>
        <p:nvSpPr>
          <p:cNvPr id="24" name="Text 22"/>
          <p:cNvSpPr/>
          <p:nvPr/>
        </p:nvSpPr>
        <p:spPr>
          <a:xfrm>
            <a:off x="6400800" y="2926080"/>
            <a:ext cx="5212080" cy="6400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Elders pick colleges; colleges pick MPs. Citizens watch.</a:t>
            </a:r>
            <a:endParaRPr lang="en-US" sz="1400" dirty="0"/>
          </a:p>
        </p:txBody>
      </p:sp>
      <p:sp>
        <p:nvSpPr>
          <p:cNvPr id="25" name="Text 23"/>
          <p:cNvSpPr/>
          <p:nvPr/>
        </p:nvSpPr>
        <p:spPr>
          <a:xfrm>
            <a:off x="6400800" y="3712464"/>
            <a:ext cx="5212080" cy="2743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Identity over territory</a:t>
            </a:r>
            <a:endParaRPr lang="en-US" sz="1600" dirty="0"/>
          </a:p>
        </p:txBody>
      </p:sp>
      <p:sp>
        <p:nvSpPr>
          <p:cNvPr id="26" name="Text 24"/>
          <p:cNvSpPr/>
          <p:nvPr/>
        </p:nvSpPr>
        <p:spPr>
          <a:xfrm>
            <a:off x="6400800" y="4005072"/>
            <a:ext cx="5212080" cy="6400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The MP answers upward to a community bargain, not outward to a district.</a:t>
            </a:r>
            <a:endParaRPr lang="en-US" sz="1400" dirty="0"/>
          </a:p>
        </p:txBody>
      </p:sp>
      <p:sp>
        <p:nvSpPr>
          <p:cNvPr id="27" name="Text 25"/>
          <p:cNvSpPr/>
          <p:nvPr/>
        </p:nvSpPr>
        <p:spPr>
          <a:xfrm>
            <a:off x="6400800" y="4791456"/>
            <a:ext cx="5212080" cy="2743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A temporary rule that stayed</a:t>
            </a:r>
            <a:endParaRPr lang="en-US" sz="1600" dirty="0"/>
          </a:p>
        </p:txBody>
      </p:sp>
      <p:sp>
        <p:nvSpPr>
          <p:cNvPr id="28" name="Text 26"/>
          <p:cNvSpPr/>
          <p:nvPr/>
        </p:nvSpPr>
        <p:spPr>
          <a:xfrm>
            <a:off x="6400800" y="5084064"/>
            <a:ext cx="5212080" cy="6400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The 2012 Constitution assumed parties and universal suffrage. Fourteen years later the informal formula still governs.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05</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POLITICAL CONTEXT, MID-2026</a:t>
            </a:r>
            <a:endParaRPr lang="en-US" sz="1100" dirty="0"/>
          </a:p>
        </p:txBody>
      </p:sp>
      <p:sp>
        <p:nvSpPr>
          <p:cNvPr id="6" name="Text 4"/>
          <p:cNvSpPr/>
          <p:nvPr/>
        </p:nvSpPr>
        <p:spPr>
          <a:xfrm>
            <a:off x="502920" y="502920"/>
            <a:ext cx="11155680" cy="96012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Direct voting is no longer the dispute.</a:t>
            </a:r>
            <a:endParaRPr lang="en-US" sz="2400" dirty="0"/>
          </a:p>
          <a:p>
            <a:pPr indent="0" marL="0">
              <a:buNone/>
            </a:pPr>
            <a:r>
              <a:rPr lang="en-US" sz="2400" dirty="0">
                <a:solidFill>
                  <a:srgbClr val="0B1F33"/>
                </a:solidFill>
                <a:latin typeface="Georgia" pitchFamily="34" charset="0"/>
                <a:ea typeface="Georgia" pitchFamily="34" charset="-122"/>
                <a:cs typeface="Georgia" pitchFamily="34" charset="-120"/>
              </a:rPr>
              <a:t>The formula, the referee, and the ballot are.</a:t>
            </a:r>
            <a:endParaRPr lang="en-US" sz="2400" dirty="0"/>
          </a:p>
        </p:txBody>
      </p:sp>
      <p:sp>
        <p:nvSpPr>
          <p:cNvPr id="7" name="Shape 5"/>
          <p:cNvSpPr/>
          <p:nvPr/>
        </p:nvSpPr>
        <p:spPr>
          <a:xfrm>
            <a:off x="502920" y="1691640"/>
            <a:ext cx="3611880" cy="3154680"/>
          </a:xfrm>
          <a:prstGeom prst="rect">
            <a:avLst/>
          </a:prstGeom>
          <a:solidFill>
            <a:srgbClr val="FFFCF6"/>
          </a:solidFill>
          <a:ln w="9525">
            <a:solidFill>
              <a:srgbClr val="D4CFC4"/>
            </a:solidFill>
            <a:prstDash val="solid"/>
          </a:ln>
        </p:spPr>
      </p:sp>
      <p:sp>
        <p:nvSpPr>
          <p:cNvPr id="8" name="Shape 6"/>
          <p:cNvSpPr/>
          <p:nvPr/>
        </p:nvSpPr>
        <p:spPr>
          <a:xfrm>
            <a:off x="502920" y="1691640"/>
            <a:ext cx="3611880" cy="73152"/>
          </a:xfrm>
          <a:prstGeom prst="rect">
            <a:avLst/>
          </a:prstGeom>
          <a:solidFill>
            <a:srgbClr val="1E6BB8"/>
          </a:solidFill>
          <a:ln w="12700">
            <a:solidFill>
              <a:srgbClr val="1E6BB8"/>
            </a:solidFill>
            <a:prstDash val="solid"/>
          </a:ln>
        </p:spPr>
      </p:sp>
      <p:sp>
        <p:nvSpPr>
          <p:cNvPr id="9" name="Text 7"/>
          <p:cNvSpPr/>
          <p:nvPr/>
        </p:nvSpPr>
        <p:spPr>
          <a:xfrm>
            <a:off x="704088" y="1901952"/>
            <a:ext cx="3200400" cy="64008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Federal Government</a:t>
            </a:r>
            <a:endParaRPr lang="en-US" sz="1800" dirty="0"/>
          </a:p>
        </p:txBody>
      </p:sp>
      <p:sp>
        <p:nvSpPr>
          <p:cNvPr id="10" name="Text 8"/>
          <p:cNvSpPr/>
          <p:nvPr/>
        </p:nvSpPr>
        <p:spPr>
          <a:xfrm>
            <a:off x="704088" y="2606040"/>
            <a:ext cx="3200400" cy="20116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Nationwide one-person-one-vote through registered political parties. A single national commission. Open-list PR in the 2024 bill; later drafts mixed FPTP and parties.</a:t>
            </a:r>
            <a:endParaRPr lang="en-US" sz="1400" dirty="0"/>
          </a:p>
        </p:txBody>
      </p:sp>
      <p:sp>
        <p:nvSpPr>
          <p:cNvPr id="11" name="Shape 9"/>
          <p:cNvSpPr/>
          <p:nvPr/>
        </p:nvSpPr>
        <p:spPr>
          <a:xfrm>
            <a:off x="4297680" y="1691640"/>
            <a:ext cx="3611880" cy="3154680"/>
          </a:xfrm>
          <a:prstGeom prst="rect">
            <a:avLst/>
          </a:prstGeom>
          <a:solidFill>
            <a:srgbClr val="FFFCF6"/>
          </a:solidFill>
          <a:ln w="9525">
            <a:solidFill>
              <a:srgbClr val="D4CFC4"/>
            </a:solidFill>
            <a:prstDash val="solid"/>
          </a:ln>
        </p:spPr>
      </p:sp>
      <p:sp>
        <p:nvSpPr>
          <p:cNvPr id="12" name="Shape 10"/>
          <p:cNvSpPr/>
          <p:nvPr/>
        </p:nvSpPr>
        <p:spPr>
          <a:xfrm>
            <a:off x="4297680" y="1691640"/>
            <a:ext cx="3611880" cy="73152"/>
          </a:xfrm>
          <a:prstGeom prst="rect">
            <a:avLst/>
          </a:prstGeom>
          <a:solidFill>
            <a:srgbClr val="1E6BB8"/>
          </a:solidFill>
          <a:ln w="12700">
            <a:solidFill>
              <a:srgbClr val="1E6BB8"/>
            </a:solidFill>
            <a:prstDash val="solid"/>
          </a:ln>
        </p:spPr>
      </p:sp>
      <p:sp>
        <p:nvSpPr>
          <p:cNvPr id="13" name="Text 11"/>
          <p:cNvSpPr/>
          <p:nvPr/>
        </p:nvSpPr>
        <p:spPr>
          <a:xfrm>
            <a:off x="4498848" y="1901952"/>
            <a:ext cx="3200400" cy="640080"/>
          </a:xfrm>
          <a:prstGeom prst="rect">
            <a:avLst/>
          </a:prstGeom>
          <a:noFill/>
          <a:ln/>
        </p:spPr>
        <p:txBody>
          <a:bodyPr wrap="square" lIns="0" tIns="0" rIns="0" bIns="0" rtlCol="0" anchor="ctr"/>
          <a:lstStyle/>
          <a:p>
            <a:pPr indent="0" marL="0">
              <a:buNone/>
            </a:pPr>
            <a:r>
              <a:rPr lang="en-US" sz="1800" dirty="0">
                <a:solidFill>
                  <a:srgbClr val="0B1F33"/>
                </a:solidFill>
                <a:latin typeface="Georgia" pitchFamily="34" charset="0"/>
                <a:ea typeface="Georgia" pitchFamily="34" charset="-122"/>
                <a:cs typeface="Georgia" pitchFamily="34" charset="-120"/>
              </a:rPr>
              <a:t>Somali Future Council</a:t>
            </a:r>
            <a:endParaRPr lang="en-US" sz="1800" dirty="0"/>
          </a:p>
        </p:txBody>
      </p:sp>
      <p:sp>
        <p:nvSpPr>
          <p:cNvPr id="14" name="Text 12"/>
          <p:cNvSpPr/>
          <p:nvPr/>
        </p:nvSpPr>
        <p:spPr>
          <a:xfrm>
            <a:off x="4498848" y="2606040"/>
            <a:ext cx="3200400" cy="20116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Transitional direct vote that keeps 4.5. No official parties. Dual federal-state commissions. Limited districts per FMS. Paper ballots, one day.</a:t>
            </a:r>
            <a:endParaRPr lang="en-US" sz="1400" dirty="0"/>
          </a:p>
        </p:txBody>
      </p:sp>
      <p:sp>
        <p:nvSpPr>
          <p:cNvPr id="15" name="Shape 13"/>
          <p:cNvSpPr/>
          <p:nvPr/>
        </p:nvSpPr>
        <p:spPr>
          <a:xfrm>
            <a:off x="8092440" y="1691640"/>
            <a:ext cx="3611880" cy="3154680"/>
          </a:xfrm>
          <a:prstGeom prst="rect">
            <a:avLst/>
          </a:prstGeom>
          <a:solidFill>
            <a:srgbClr val="0B1F33"/>
          </a:solidFill>
          <a:ln w="9525">
            <a:solidFill>
              <a:srgbClr val="0B1F33"/>
            </a:solidFill>
            <a:prstDash val="solid"/>
          </a:ln>
        </p:spPr>
      </p:sp>
      <p:sp>
        <p:nvSpPr>
          <p:cNvPr id="16" name="Shape 14"/>
          <p:cNvSpPr/>
          <p:nvPr/>
        </p:nvSpPr>
        <p:spPr>
          <a:xfrm>
            <a:off x="8092440" y="1691640"/>
            <a:ext cx="3611880" cy="73152"/>
          </a:xfrm>
          <a:prstGeom prst="rect">
            <a:avLst/>
          </a:prstGeom>
          <a:solidFill>
            <a:srgbClr val="B0893E"/>
          </a:solidFill>
          <a:ln w="12700">
            <a:solidFill>
              <a:srgbClr val="B0893E"/>
            </a:solidFill>
            <a:prstDash val="solid"/>
          </a:ln>
        </p:spPr>
      </p:sp>
      <p:sp>
        <p:nvSpPr>
          <p:cNvPr id="17" name="Text 15"/>
          <p:cNvSpPr/>
          <p:nvPr/>
        </p:nvSpPr>
        <p:spPr>
          <a:xfrm>
            <a:off x="8293608" y="1901952"/>
            <a:ext cx="3200400" cy="640080"/>
          </a:xfrm>
          <a:prstGeom prst="rect">
            <a:avLst/>
          </a:prstGeom>
          <a:noFill/>
          <a:ln/>
        </p:spPr>
        <p:txBody>
          <a:bodyPr wrap="square" lIns="0" tIns="0" rIns="0" bIns="0" rtlCol="0" anchor="ctr"/>
          <a:lstStyle/>
          <a:p>
            <a:pPr indent="0" marL="0">
              <a:buNone/>
            </a:pPr>
            <a:r>
              <a:rPr lang="en-US" sz="1800" dirty="0">
                <a:solidFill>
                  <a:srgbClr val="F6F3EB"/>
                </a:solidFill>
                <a:latin typeface="Georgia" pitchFamily="34" charset="0"/>
                <a:ea typeface="Georgia" pitchFamily="34" charset="-122"/>
                <a:cs typeface="Georgia" pitchFamily="34" charset="-120"/>
              </a:rPr>
              <a:t>What remains open</a:t>
            </a:r>
            <a:endParaRPr lang="en-US" sz="1800" dirty="0"/>
          </a:p>
        </p:txBody>
      </p:sp>
      <p:sp>
        <p:nvSpPr>
          <p:cNvPr id="18" name="Text 16"/>
          <p:cNvSpPr/>
          <p:nvPr/>
        </p:nvSpPr>
        <p:spPr>
          <a:xfrm>
            <a:off x="8293608" y="2606040"/>
            <a:ext cx="3200400" cy="2011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FPTP versus list-PR. How a constituency is drawn. Who names the commission. How the register is built. How 4.5 is retired, if at all.</a:t>
            </a:r>
            <a:endParaRPr lang="en-US" sz="1400" dirty="0"/>
          </a:p>
        </p:txBody>
      </p:sp>
      <p:sp>
        <p:nvSpPr>
          <p:cNvPr id="19" name="Text 17"/>
          <p:cNvSpPr/>
          <p:nvPr/>
        </p:nvSpPr>
        <p:spPr>
          <a:xfrm>
            <a:off x="502920" y="5029200"/>
            <a:ext cx="11155680" cy="64008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Agreement so far: citizens should vote, and 4.5 stays for the next cycle. The Samawade Model is written for everything downstream of that sentence.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F33"/>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B0893E"/>
          </a:solidFill>
          <a:ln w="12700">
            <a:solidFill>
              <a:srgbClr val="B0893E"/>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A8B4C2"/>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A8B4C2"/>
                </a:solidFill>
                <a:latin typeface="Calibri" pitchFamily="34" charset="0"/>
                <a:ea typeface="Calibri" pitchFamily="34" charset="-122"/>
                <a:cs typeface="Calibri" pitchFamily="34" charset="-120"/>
              </a:rPr>
              <a:t>06</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B0893E"/>
                </a:solidFill>
                <a:latin typeface="Calibri" pitchFamily="34" charset="0"/>
                <a:ea typeface="Calibri" pitchFamily="34" charset="-122"/>
                <a:cs typeface="Calibri" pitchFamily="34" charset="-120"/>
              </a:rPr>
              <a:t>DEFINITION</a:t>
            </a:r>
            <a:endParaRPr lang="en-US" sz="1100" dirty="0"/>
          </a:p>
        </p:txBody>
      </p:sp>
      <p:sp>
        <p:nvSpPr>
          <p:cNvPr id="6" name="Text 4"/>
          <p:cNvSpPr/>
          <p:nvPr/>
        </p:nvSpPr>
        <p:spPr>
          <a:xfrm>
            <a:off x="502920" y="640080"/>
            <a:ext cx="11155680" cy="1828800"/>
          </a:xfrm>
          <a:prstGeom prst="rect">
            <a:avLst/>
          </a:prstGeom>
          <a:noFill/>
          <a:ln/>
        </p:spPr>
        <p:txBody>
          <a:bodyPr wrap="square" lIns="0" tIns="0" rIns="0" bIns="0" rtlCol="0" anchor="ctr"/>
          <a:lstStyle/>
          <a:p>
            <a:pPr indent="0" marL="0">
              <a:buNone/>
            </a:pPr>
            <a:r>
              <a:rPr lang="en-US" sz="2800" dirty="0">
                <a:solidFill>
                  <a:srgbClr val="F6F3EB"/>
                </a:solidFill>
                <a:latin typeface="Georgia" pitchFamily="34" charset="0"/>
                <a:ea typeface="Georgia" pitchFamily="34" charset="-122"/>
                <a:cs typeface="Georgia" pitchFamily="34" charset="-120"/>
              </a:rPr>
              <a:t>Keep 4.5 for who gets how many seats.</a:t>
            </a:r>
            <a:endParaRPr lang="en-US" sz="2800" dirty="0"/>
          </a:p>
          <a:p>
            <a:pPr indent="0" marL="0">
              <a:buNone/>
            </a:pPr>
            <a:r>
              <a:rPr lang="en-US" sz="2800" dirty="0">
                <a:solidFill>
                  <a:srgbClr val="F6F3EB"/>
                </a:solidFill>
                <a:latin typeface="Georgia" pitchFamily="34" charset="0"/>
                <a:ea typeface="Georgia" pitchFamily="34" charset="-122"/>
                <a:cs typeface="Georgia" pitchFamily="34" charset="-120"/>
              </a:rPr>
              <a:t>Replace elders with voters.</a:t>
            </a:r>
            <a:endParaRPr lang="en-US" sz="2800" dirty="0"/>
          </a:p>
          <a:p>
            <a:pPr indent="0" marL="0">
              <a:buNone/>
            </a:pPr>
            <a:r>
              <a:rPr lang="en-US" sz="2800" dirty="0">
                <a:solidFill>
                  <a:srgbClr val="F6F3EB"/>
                </a:solidFill>
                <a:latin typeface="Georgia" pitchFamily="34" charset="0"/>
                <a:ea typeface="Georgia" pitchFamily="34" charset="-122"/>
                <a:cs typeface="Georgia" pitchFamily="34" charset="-120"/>
              </a:rPr>
              <a:t>Write the quota so it can be outgrown.</a:t>
            </a:r>
            <a:endParaRPr lang="en-US" sz="2800" dirty="0"/>
          </a:p>
        </p:txBody>
      </p:sp>
      <p:sp>
        <p:nvSpPr>
          <p:cNvPr id="7" name="Shape 5"/>
          <p:cNvSpPr/>
          <p:nvPr/>
        </p:nvSpPr>
        <p:spPr>
          <a:xfrm>
            <a:off x="502920" y="2788920"/>
            <a:ext cx="3611880" cy="1371600"/>
          </a:xfrm>
          <a:prstGeom prst="rect">
            <a:avLst/>
          </a:prstGeom>
          <a:solidFill>
            <a:srgbClr val="12283F"/>
          </a:solidFill>
          <a:ln w="9525">
            <a:solidFill>
              <a:srgbClr val="2A4560"/>
            </a:solidFill>
            <a:prstDash val="solid"/>
          </a:ln>
        </p:spPr>
      </p:sp>
      <p:sp>
        <p:nvSpPr>
          <p:cNvPr id="8" name="Text 6"/>
          <p:cNvSpPr/>
          <p:nvPr/>
        </p:nvSpPr>
        <p:spPr>
          <a:xfrm>
            <a:off x="704088" y="2971800"/>
            <a:ext cx="3200400" cy="256032"/>
          </a:xfrm>
          <a:prstGeom prst="rect">
            <a:avLst/>
          </a:prstGeom>
          <a:noFill/>
          <a:ln/>
        </p:spPr>
        <p:txBody>
          <a:bodyPr wrap="square" lIns="0" tIns="0" rIns="0" bIns="0" rtlCol="0" anchor="ctr"/>
          <a:lstStyle/>
          <a:p>
            <a:pPr indent="0" marL="0">
              <a:buNone/>
            </a:pPr>
            <a:r>
              <a:rPr lang="en-US" sz="1100" spc="140" kern="0" dirty="0">
                <a:solidFill>
                  <a:srgbClr val="B0893E"/>
                </a:solidFill>
                <a:latin typeface="Calibri" pitchFamily="34" charset="0"/>
                <a:ea typeface="Calibri" pitchFamily="34" charset="-122"/>
                <a:cs typeface="Calibri" pitchFamily="34" charset="-120"/>
              </a:rPr>
              <a:t>KEEPS</a:t>
            </a:r>
            <a:endParaRPr lang="en-US" sz="1100" dirty="0"/>
          </a:p>
        </p:txBody>
      </p:sp>
      <p:sp>
        <p:nvSpPr>
          <p:cNvPr id="9" name="Text 7"/>
          <p:cNvSpPr/>
          <p:nvPr/>
        </p:nvSpPr>
        <p:spPr>
          <a:xfrm>
            <a:off x="704088" y="3291840"/>
            <a:ext cx="3200400" cy="658368"/>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4.5 allocation as a transitional bridge</a:t>
            </a:r>
            <a:endParaRPr lang="en-US" sz="1500" dirty="0"/>
          </a:p>
        </p:txBody>
      </p:sp>
      <p:sp>
        <p:nvSpPr>
          <p:cNvPr id="10" name="Shape 8"/>
          <p:cNvSpPr/>
          <p:nvPr/>
        </p:nvSpPr>
        <p:spPr>
          <a:xfrm>
            <a:off x="4297680" y="2788920"/>
            <a:ext cx="3611880" cy="1371600"/>
          </a:xfrm>
          <a:prstGeom prst="rect">
            <a:avLst/>
          </a:prstGeom>
          <a:solidFill>
            <a:srgbClr val="12283F"/>
          </a:solidFill>
          <a:ln w="9525">
            <a:solidFill>
              <a:srgbClr val="2A4560"/>
            </a:solidFill>
            <a:prstDash val="solid"/>
          </a:ln>
        </p:spPr>
      </p:sp>
      <p:sp>
        <p:nvSpPr>
          <p:cNvPr id="11" name="Text 9"/>
          <p:cNvSpPr/>
          <p:nvPr/>
        </p:nvSpPr>
        <p:spPr>
          <a:xfrm>
            <a:off x="4498848" y="2971800"/>
            <a:ext cx="3200400" cy="256032"/>
          </a:xfrm>
          <a:prstGeom prst="rect">
            <a:avLst/>
          </a:prstGeom>
          <a:noFill/>
          <a:ln/>
        </p:spPr>
        <p:txBody>
          <a:bodyPr wrap="square" lIns="0" tIns="0" rIns="0" bIns="0" rtlCol="0" anchor="ctr"/>
          <a:lstStyle/>
          <a:p>
            <a:pPr indent="0" marL="0">
              <a:buNone/>
            </a:pPr>
            <a:r>
              <a:rPr lang="en-US" sz="1100" spc="140" kern="0" dirty="0">
                <a:solidFill>
                  <a:srgbClr val="B0893E"/>
                </a:solidFill>
                <a:latin typeface="Calibri" pitchFamily="34" charset="0"/>
                <a:ea typeface="Calibri" pitchFamily="34" charset="-122"/>
                <a:cs typeface="Calibri" pitchFamily="34" charset="-120"/>
              </a:rPr>
              <a:t>CHANGES</a:t>
            </a:r>
            <a:endParaRPr lang="en-US" sz="1100" dirty="0"/>
          </a:p>
        </p:txBody>
      </p:sp>
      <p:sp>
        <p:nvSpPr>
          <p:cNvPr id="12" name="Text 10"/>
          <p:cNvSpPr/>
          <p:nvPr/>
        </p:nvSpPr>
        <p:spPr>
          <a:xfrm>
            <a:off x="4498848" y="3291840"/>
            <a:ext cx="3200400" cy="658368"/>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Indirect selection to direct FPTP</a:t>
            </a:r>
            <a:endParaRPr lang="en-US" sz="1500" dirty="0"/>
          </a:p>
        </p:txBody>
      </p:sp>
      <p:sp>
        <p:nvSpPr>
          <p:cNvPr id="13" name="Shape 11"/>
          <p:cNvSpPr/>
          <p:nvPr/>
        </p:nvSpPr>
        <p:spPr>
          <a:xfrm>
            <a:off x="8092440" y="2788920"/>
            <a:ext cx="3611880" cy="1371600"/>
          </a:xfrm>
          <a:prstGeom prst="rect">
            <a:avLst/>
          </a:prstGeom>
          <a:solidFill>
            <a:srgbClr val="12283F"/>
          </a:solidFill>
          <a:ln w="9525">
            <a:solidFill>
              <a:srgbClr val="2A4560"/>
            </a:solidFill>
            <a:prstDash val="solid"/>
          </a:ln>
        </p:spPr>
      </p:sp>
      <p:sp>
        <p:nvSpPr>
          <p:cNvPr id="14" name="Text 12"/>
          <p:cNvSpPr/>
          <p:nvPr/>
        </p:nvSpPr>
        <p:spPr>
          <a:xfrm>
            <a:off x="8293608" y="2971800"/>
            <a:ext cx="3200400" cy="256032"/>
          </a:xfrm>
          <a:prstGeom prst="rect">
            <a:avLst/>
          </a:prstGeom>
          <a:noFill/>
          <a:ln/>
        </p:spPr>
        <p:txBody>
          <a:bodyPr wrap="square" lIns="0" tIns="0" rIns="0" bIns="0" rtlCol="0" anchor="ctr"/>
          <a:lstStyle/>
          <a:p>
            <a:pPr indent="0" marL="0">
              <a:buNone/>
            </a:pPr>
            <a:r>
              <a:rPr lang="en-US" sz="1100" spc="140" kern="0" dirty="0">
                <a:solidFill>
                  <a:srgbClr val="B0893E"/>
                </a:solidFill>
                <a:latin typeface="Calibri" pitchFamily="34" charset="0"/>
                <a:ea typeface="Calibri" pitchFamily="34" charset="-122"/>
                <a:cs typeface="Calibri" pitchFamily="34" charset="-120"/>
              </a:rPr>
              <a:t>WITHHOLDS</a:t>
            </a:r>
            <a:endParaRPr lang="en-US" sz="1100" dirty="0"/>
          </a:p>
        </p:txBody>
      </p:sp>
      <p:sp>
        <p:nvSpPr>
          <p:cNvPr id="15" name="Text 13"/>
          <p:cNvSpPr/>
          <p:nvPr/>
        </p:nvSpPr>
        <p:spPr>
          <a:xfrm>
            <a:off x="8293608" y="3291840"/>
            <a:ext cx="3200400" cy="658368"/>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Official parties in Phase 1</a:t>
            </a:r>
            <a:endParaRPr lang="en-US" sz="1500" dirty="0"/>
          </a:p>
        </p:txBody>
      </p:sp>
      <p:sp>
        <p:nvSpPr>
          <p:cNvPr id="16" name="Shape 14"/>
          <p:cNvSpPr/>
          <p:nvPr/>
        </p:nvSpPr>
        <p:spPr>
          <a:xfrm>
            <a:off x="502920" y="4343400"/>
            <a:ext cx="3611880" cy="1371600"/>
          </a:xfrm>
          <a:prstGeom prst="rect">
            <a:avLst/>
          </a:prstGeom>
          <a:solidFill>
            <a:srgbClr val="12283F"/>
          </a:solidFill>
          <a:ln w="9525">
            <a:solidFill>
              <a:srgbClr val="2A4560"/>
            </a:solidFill>
            <a:prstDash val="solid"/>
          </a:ln>
        </p:spPr>
      </p:sp>
      <p:sp>
        <p:nvSpPr>
          <p:cNvPr id="17" name="Text 15"/>
          <p:cNvSpPr/>
          <p:nvPr/>
        </p:nvSpPr>
        <p:spPr>
          <a:xfrm>
            <a:off x="704088" y="4526280"/>
            <a:ext cx="3200400" cy="256032"/>
          </a:xfrm>
          <a:prstGeom prst="rect">
            <a:avLst/>
          </a:prstGeom>
          <a:noFill/>
          <a:ln/>
        </p:spPr>
        <p:txBody>
          <a:bodyPr wrap="square" lIns="0" tIns="0" rIns="0" bIns="0" rtlCol="0" anchor="ctr"/>
          <a:lstStyle/>
          <a:p>
            <a:pPr indent="0" marL="0">
              <a:buNone/>
            </a:pPr>
            <a:r>
              <a:rPr lang="en-US" sz="1100" spc="140" kern="0" dirty="0">
                <a:solidFill>
                  <a:srgbClr val="B0893E"/>
                </a:solidFill>
                <a:latin typeface="Calibri" pitchFamily="34" charset="0"/>
                <a:ea typeface="Calibri" pitchFamily="34" charset="-122"/>
                <a:cs typeface="Calibri" pitchFamily="34" charset="-120"/>
              </a:rPr>
              <a:t>REQUIRES</a:t>
            </a:r>
            <a:endParaRPr lang="en-US" sz="1100" dirty="0"/>
          </a:p>
        </p:txBody>
      </p:sp>
      <p:sp>
        <p:nvSpPr>
          <p:cNvPr id="18" name="Text 16"/>
          <p:cNvSpPr/>
          <p:nvPr/>
        </p:nvSpPr>
        <p:spPr>
          <a:xfrm>
            <a:off x="704088" y="4846320"/>
            <a:ext cx="3200400" cy="658368"/>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Biometrics, dual commissions, 30% reserved seats</a:t>
            </a:r>
            <a:endParaRPr lang="en-US" sz="1500" dirty="0"/>
          </a:p>
        </p:txBody>
      </p:sp>
      <p:sp>
        <p:nvSpPr>
          <p:cNvPr id="19" name="Shape 17"/>
          <p:cNvSpPr/>
          <p:nvPr/>
        </p:nvSpPr>
        <p:spPr>
          <a:xfrm>
            <a:off x="4297680" y="4343400"/>
            <a:ext cx="3611880" cy="1371600"/>
          </a:xfrm>
          <a:prstGeom prst="rect">
            <a:avLst/>
          </a:prstGeom>
          <a:solidFill>
            <a:srgbClr val="12283F"/>
          </a:solidFill>
          <a:ln w="9525">
            <a:solidFill>
              <a:srgbClr val="2A4560"/>
            </a:solidFill>
            <a:prstDash val="solid"/>
          </a:ln>
        </p:spPr>
      </p:sp>
      <p:sp>
        <p:nvSpPr>
          <p:cNvPr id="20" name="Text 18"/>
          <p:cNvSpPr/>
          <p:nvPr/>
        </p:nvSpPr>
        <p:spPr>
          <a:xfrm>
            <a:off x="4498848" y="4526280"/>
            <a:ext cx="3200400" cy="256032"/>
          </a:xfrm>
          <a:prstGeom prst="rect">
            <a:avLst/>
          </a:prstGeom>
          <a:noFill/>
          <a:ln/>
        </p:spPr>
        <p:txBody>
          <a:bodyPr wrap="square" lIns="0" tIns="0" rIns="0" bIns="0" rtlCol="0" anchor="ctr"/>
          <a:lstStyle/>
          <a:p>
            <a:pPr indent="0" marL="0">
              <a:buNone/>
            </a:pPr>
            <a:r>
              <a:rPr lang="en-US" sz="1100" spc="140" kern="0" dirty="0">
                <a:solidFill>
                  <a:srgbClr val="B0893E"/>
                </a:solidFill>
                <a:latin typeface="Calibri" pitchFamily="34" charset="0"/>
                <a:ea typeface="Calibri" pitchFamily="34" charset="-122"/>
                <a:cs typeface="Calibri" pitchFamily="34" charset="-120"/>
              </a:rPr>
              <a:t>SCHEDULES</a:t>
            </a:r>
            <a:endParaRPr lang="en-US" sz="1100" dirty="0"/>
          </a:p>
        </p:txBody>
      </p:sp>
      <p:sp>
        <p:nvSpPr>
          <p:cNvPr id="21" name="Text 19"/>
          <p:cNvSpPr/>
          <p:nvPr/>
        </p:nvSpPr>
        <p:spPr>
          <a:xfrm>
            <a:off x="4498848" y="4846320"/>
            <a:ext cx="3200400" cy="658368"/>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A three-phase retirement of clan quotas</a:t>
            </a:r>
            <a:endParaRPr lang="en-US" sz="1500" dirty="0"/>
          </a:p>
        </p:txBody>
      </p:sp>
      <p:sp>
        <p:nvSpPr>
          <p:cNvPr id="22" name="Shape 20"/>
          <p:cNvSpPr/>
          <p:nvPr/>
        </p:nvSpPr>
        <p:spPr>
          <a:xfrm>
            <a:off x="8092440" y="4343400"/>
            <a:ext cx="3611880" cy="1371600"/>
          </a:xfrm>
          <a:prstGeom prst="rect">
            <a:avLst/>
          </a:prstGeom>
          <a:solidFill>
            <a:srgbClr val="12283F"/>
          </a:solidFill>
          <a:ln w="9525">
            <a:solidFill>
              <a:srgbClr val="2A4560"/>
            </a:solidFill>
            <a:prstDash val="solid"/>
          </a:ln>
        </p:spPr>
      </p:sp>
      <p:sp>
        <p:nvSpPr>
          <p:cNvPr id="23" name="Text 21"/>
          <p:cNvSpPr/>
          <p:nvPr/>
        </p:nvSpPr>
        <p:spPr>
          <a:xfrm>
            <a:off x="8293608" y="4526280"/>
            <a:ext cx="3200400" cy="256032"/>
          </a:xfrm>
          <a:prstGeom prst="rect">
            <a:avLst/>
          </a:prstGeom>
          <a:noFill/>
          <a:ln/>
        </p:spPr>
        <p:txBody>
          <a:bodyPr wrap="square" lIns="0" tIns="0" rIns="0" bIns="0" rtlCol="0" anchor="ctr"/>
          <a:lstStyle/>
          <a:p>
            <a:pPr indent="0" marL="0">
              <a:buNone/>
            </a:pPr>
            <a:r>
              <a:rPr lang="en-US" sz="1100" spc="140" kern="0" dirty="0">
                <a:solidFill>
                  <a:srgbClr val="B0893E"/>
                </a:solidFill>
                <a:latin typeface="Calibri" pitchFamily="34" charset="0"/>
                <a:ea typeface="Calibri" pitchFamily="34" charset="-122"/>
                <a:cs typeface="Calibri" pitchFamily="34" charset="-120"/>
              </a:rPr>
              <a:t>DOES NOT</a:t>
            </a:r>
            <a:endParaRPr lang="en-US" sz="1100" dirty="0"/>
          </a:p>
        </p:txBody>
      </p:sp>
      <p:sp>
        <p:nvSpPr>
          <p:cNvPr id="24" name="Text 22"/>
          <p:cNvSpPr/>
          <p:nvPr/>
        </p:nvSpPr>
        <p:spPr>
          <a:xfrm>
            <a:off x="8293608" y="4846320"/>
            <a:ext cx="3200400" cy="658368"/>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Relitigate whether the 4.5 shares themselves are fair</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07</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DESIGN PRINCIPLES</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Six linked rules, not a menu.</a:t>
            </a:r>
            <a:endParaRPr lang="en-US" sz="2600" dirty="0"/>
          </a:p>
        </p:txBody>
      </p:sp>
      <p:sp>
        <p:nvSpPr>
          <p:cNvPr id="7" name="Shape 5"/>
          <p:cNvSpPr/>
          <p:nvPr/>
        </p:nvSpPr>
        <p:spPr>
          <a:xfrm>
            <a:off x="502920" y="1097280"/>
            <a:ext cx="3611880" cy="2148840"/>
          </a:xfrm>
          <a:prstGeom prst="rect">
            <a:avLst/>
          </a:prstGeom>
          <a:solidFill>
            <a:srgbClr val="FFFCF6"/>
          </a:solidFill>
          <a:ln w="9525">
            <a:solidFill>
              <a:srgbClr val="D4CFC4"/>
            </a:solidFill>
            <a:prstDash val="solid"/>
          </a:ln>
        </p:spPr>
      </p:sp>
      <p:sp>
        <p:nvSpPr>
          <p:cNvPr id="8" name="Text 6"/>
          <p:cNvSpPr/>
          <p:nvPr/>
        </p:nvSpPr>
        <p:spPr>
          <a:xfrm>
            <a:off x="704088" y="1280160"/>
            <a:ext cx="3200400" cy="292608"/>
          </a:xfrm>
          <a:prstGeom prst="rect">
            <a:avLst/>
          </a:prstGeom>
          <a:noFill/>
          <a:ln/>
        </p:spPr>
        <p:txBody>
          <a:bodyPr wrap="square" lIns="0" tIns="0" rIns="0" bIns="0" rtlCol="0" anchor="ctr"/>
          <a:lstStyle/>
          <a:p>
            <a:pPr indent="0" marL="0">
              <a:buNone/>
            </a:pPr>
            <a:r>
              <a:rPr lang="en-US" sz="1600" dirty="0">
                <a:solidFill>
                  <a:srgbClr val="1E6BB8"/>
                </a:solidFill>
                <a:latin typeface="Georgia" pitchFamily="34" charset="0"/>
                <a:ea typeface="Georgia" pitchFamily="34" charset="-122"/>
                <a:cs typeface="Georgia" pitchFamily="34" charset="-120"/>
              </a:rPr>
              <a:t>01</a:t>
            </a:r>
            <a:endParaRPr lang="en-US" sz="1600" dirty="0"/>
          </a:p>
        </p:txBody>
      </p:sp>
      <p:sp>
        <p:nvSpPr>
          <p:cNvPr id="9" name="Text 7"/>
          <p:cNvSpPr/>
          <p:nvPr/>
        </p:nvSpPr>
        <p:spPr>
          <a:xfrm>
            <a:off x="704088" y="1627632"/>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Transitional 4.5</a:t>
            </a:r>
            <a:endParaRPr lang="en-US" sz="1600" dirty="0"/>
          </a:p>
        </p:txBody>
      </p:sp>
      <p:sp>
        <p:nvSpPr>
          <p:cNvPr id="10" name="Text 8"/>
          <p:cNvSpPr/>
          <p:nvPr/>
        </p:nvSpPr>
        <p:spPr>
          <a:xfrm>
            <a:off x="704088" y="2084832"/>
            <a:ext cx="3200400" cy="9144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Keep the quota while security, institutions, and a civic identity catch up.</a:t>
            </a:r>
            <a:endParaRPr lang="en-US" sz="1400" dirty="0"/>
          </a:p>
        </p:txBody>
      </p:sp>
      <p:sp>
        <p:nvSpPr>
          <p:cNvPr id="11" name="Shape 9"/>
          <p:cNvSpPr/>
          <p:nvPr/>
        </p:nvSpPr>
        <p:spPr>
          <a:xfrm>
            <a:off x="4297680" y="1097280"/>
            <a:ext cx="3611880" cy="2148840"/>
          </a:xfrm>
          <a:prstGeom prst="rect">
            <a:avLst/>
          </a:prstGeom>
          <a:solidFill>
            <a:srgbClr val="FFFCF6"/>
          </a:solidFill>
          <a:ln w="9525">
            <a:solidFill>
              <a:srgbClr val="D4CFC4"/>
            </a:solidFill>
            <a:prstDash val="solid"/>
          </a:ln>
        </p:spPr>
      </p:sp>
      <p:sp>
        <p:nvSpPr>
          <p:cNvPr id="12" name="Text 10"/>
          <p:cNvSpPr/>
          <p:nvPr/>
        </p:nvSpPr>
        <p:spPr>
          <a:xfrm>
            <a:off x="4498848" y="1280160"/>
            <a:ext cx="3200400" cy="292608"/>
          </a:xfrm>
          <a:prstGeom prst="rect">
            <a:avLst/>
          </a:prstGeom>
          <a:noFill/>
          <a:ln/>
        </p:spPr>
        <p:txBody>
          <a:bodyPr wrap="square" lIns="0" tIns="0" rIns="0" bIns="0" rtlCol="0" anchor="ctr"/>
          <a:lstStyle/>
          <a:p>
            <a:pPr indent="0" marL="0">
              <a:buNone/>
            </a:pPr>
            <a:r>
              <a:rPr lang="en-US" sz="1600" dirty="0">
                <a:solidFill>
                  <a:srgbClr val="1E6BB8"/>
                </a:solidFill>
                <a:latin typeface="Georgia" pitchFamily="34" charset="0"/>
                <a:ea typeface="Georgia" pitchFamily="34" charset="-122"/>
                <a:cs typeface="Georgia" pitchFamily="34" charset="-120"/>
              </a:rPr>
              <a:t>02</a:t>
            </a:r>
            <a:endParaRPr lang="en-US" sz="1600" dirty="0"/>
          </a:p>
        </p:txBody>
      </p:sp>
      <p:sp>
        <p:nvSpPr>
          <p:cNvPr id="13" name="Text 11"/>
          <p:cNvSpPr/>
          <p:nvPr/>
        </p:nvSpPr>
        <p:spPr>
          <a:xfrm>
            <a:off x="4498848" y="1627632"/>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Constituency seats</a:t>
            </a:r>
            <a:endParaRPr lang="en-US" sz="1600" dirty="0"/>
          </a:p>
        </p:txBody>
      </p:sp>
      <p:sp>
        <p:nvSpPr>
          <p:cNvPr id="14" name="Text 12"/>
          <p:cNvSpPr/>
          <p:nvPr/>
        </p:nvSpPr>
        <p:spPr>
          <a:xfrm>
            <a:off x="4498848" y="2084832"/>
            <a:ext cx="3200400" cy="9144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Every MP is tied to a defined geographic or community area.</a:t>
            </a:r>
            <a:endParaRPr lang="en-US" sz="1400" dirty="0"/>
          </a:p>
        </p:txBody>
      </p:sp>
      <p:sp>
        <p:nvSpPr>
          <p:cNvPr id="15" name="Shape 13"/>
          <p:cNvSpPr/>
          <p:nvPr/>
        </p:nvSpPr>
        <p:spPr>
          <a:xfrm>
            <a:off x="8092440" y="1097280"/>
            <a:ext cx="3611880" cy="2148840"/>
          </a:xfrm>
          <a:prstGeom prst="rect">
            <a:avLst/>
          </a:prstGeom>
          <a:solidFill>
            <a:srgbClr val="FFFCF6"/>
          </a:solidFill>
          <a:ln w="9525">
            <a:solidFill>
              <a:srgbClr val="D4CFC4"/>
            </a:solidFill>
            <a:prstDash val="solid"/>
          </a:ln>
        </p:spPr>
      </p:sp>
      <p:sp>
        <p:nvSpPr>
          <p:cNvPr id="16" name="Text 14"/>
          <p:cNvSpPr/>
          <p:nvPr/>
        </p:nvSpPr>
        <p:spPr>
          <a:xfrm>
            <a:off x="8293608" y="1280160"/>
            <a:ext cx="3200400" cy="292608"/>
          </a:xfrm>
          <a:prstGeom prst="rect">
            <a:avLst/>
          </a:prstGeom>
          <a:noFill/>
          <a:ln/>
        </p:spPr>
        <p:txBody>
          <a:bodyPr wrap="square" lIns="0" tIns="0" rIns="0" bIns="0" rtlCol="0" anchor="ctr"/>
          <a:lstStyle/>
          <a:p>
            <a:pPr indent="0" marL="0">
              <a:buNone/>
            </a:pPr>
            <a:r>
              <a:rPr lang="en-US" sz="1600" dirty="0">
                <a:solidFill>
                  <a:srgbClr val="1E6BB8"/>
                </a:solidFill>
                <a:latin typeface="Georgia" pitchFamily="34" charset="0"/>
                <a:ea typeface="Georgia" pitchFamily="34" charset="-122"/>
                <a:cs typeface="Georgia" pitchFamily="34" charset="-120"/>
              </a:rPr>
              <a:t>03</a:t>
            </a:r>
            <a:endParaRPr lang="en-US" sz="1600" dirty="0"/>
          </a:p>
        </p:txBody>
      </p:sp>
      <p:sp>
        <p:nvSpPr>
          <p:cNvPr id="17" name="Text 15"/>
          <p:cNvSpPr/>
          <p:nvPr/>
        </p:nvSpPr>
        <p:spPr>
          <a:xfrm>
            <a:off x="8293608" y="1627632"/>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First-past-the-post</a:t>
            </a:r>
            <a:endParaRPr lang="en-US" sz="1600" dirty="0"/>
          </a:p>
        </p:txBody>
      </p:sp>
      <p:sp>
        <p:nvSpPr>
          <p:cNvPr id="18" name="Text 16"/>
          <p:cNvSpPr/>
          <p:nvPr/>
        </p:nvSpPr>
        <p:spPr>
          <a:xfrm>
            <a:off x="8293608" y="2084832"/>
            <a:ext cx="3200400" cy="9144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Simple, decisive, and compatible with a fixed seat quota. List-PR is not.</a:t>
            </a:r>
            <a:endParaRPr lang="en-US" sz="1400" dirty="0"/>
          </a:p>
        </p:txBody>
      </p:sp>
      <p:sp>
        <p:nvSpPr>
          <p:cNvPr id="19" name="Shape 17"/>
          <p:cNvSpPr/>
          <p:nvPr/>
        </p:nvSpPr>
        <p:spPr>
          <a:xfrm>
            <a:off x="502920" y="3429000"/>
            <a:ext cx="3611880" cy="2148840"/>
          </a:xfrm>
          <a:prstGeom prst="rect">
            <a:avLst/>
          </a:prstGeom>
          <a:solidFill>
            <a:srgbClr val="FFFCF6"/>
          </a:solidFill>
          <a:ln w="9525">
            <a:solidFill>
              <a:srgbClr val="D4CFC4"/>
            </a:solidFill>
            <a:prstDash val="solid"/>
          </a:ln>
        </p:spPr>
      </p:sp>
      <p:sp>
        <p:nvSpPr>
          <p:cNvPr id="20" name="Text 18"/>
          <p:cNvSpPr/>
          <p:nvPr/>
        </p:nvSpPr>
        <p:spPr>
          <a:xfrm>
            <a:off x="704088" y="3611880"/>
            <a:ext cx="3200400" cy="292608"/>
          </a:xfrm>
          <a:prstGeom prst="rect">
            <a:avLst/>
          </a:prstGeom>
          <a:noFill/>
          <a:ln/>
        </p:spPr>
        <p:txBody>
          <a:bodyPr wrap="square" lIns="0" tIns="0" rIns="0" bIns="0" rtlCol="0" anchor="ctr"/>
          <a:lstStyle/>
          <a:p>
            <a:pPr indent="0" marL="0">
              <a:buNone/>
            </a:pPr>
            <a:r>
              <a:rPr lang="en-US" sz="1600" dirty="0">
                <a:solidFill>
                  <a:srgbClr val="1E6BB8"/>
                </a:solidFill>
                <a:latin typeface="Georgia" pitchFamily="34" charset="0"/>
                <a:ea typeface="Georgia" pitchFamily="34" charset="-122"/>
                <a:cs typeface="Georgia" pitchFamily="34" charset="-120"/>
              </a:rPr>
              <a:t>04</a:t>
            </a:r>
            <a:endParaRPr lang="en-US" sz="1600" dirty="0"/>
          </a:p>
        </p:txBody>
      </p:sp>
      <p:sp>
        <p:nvSpPr>
          <p:cNvPr id="21" name="Text 19"/>
          <p:cNvSpPr/>
          <p:nvPr/>
        </p:nvSpPr>
        <p:spPr>
          <a:xfrm>
            <a:off x="704088" y="3959352"/>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No official parties</a:t>
            </a:r>
            <a:endParaRPr lang="en-US" sz="1600" dirty="0"/>
          </a:p>
        </p:txBody>
      </p:sp>
      <p:sp>
        <p:nvSpPr>
          <p:cNvPr id="22" name="Text 20"/>
          <p:cNvSpPr/>
          <p:nvPr/>
        </p:nvSpPr>
        <p:spPr>
          <a:xfrm>
            <a:off x="704088" y="4416552"/>
            <a:ext cx="3200400" cy="9144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Open individual candidacies. Parties wait until Phase 3.</a:t>
            </a:r>
            <a:endParaRPr lang="en-US" sz="1400" dirty="0"/>
          </a:p>
        </p:txBody>
      </p:sp>
      <p:sp>
        <p:nvSpPr>
          <p:cNvPr id="23" name="Shape 21"/>
          <p:cNvSpPr/>
          <p:nvPr/>
        </p:nvSpPr>
        <p:spPr>
          <a:xfrm>
            <a:off x="4297680" y="3429000"/>
            <a:ext cx="3611880" cy="2148840"/>
          </a:xfrm>
          <a:prstGeom prst="rect">
            <a:avLst/>
          </a:prstGeom>
          <a:solidFill>
            <a:srgbClr val="FFFCF6"/>
          </a:solidFill>
          <a:ln w="9525">
            <a:solidFill>
              <a:srgbClr val="D4CFC4"/>
            </a:solidFill>
            <a:prstDash val="solid"/>
          </a:ln>
        </p:spPr>
      </p:sp>
      <p:sp>
        <p:nvSpPr>
          <p:cNvPr id="24" name="Text 22"/>
          <p:cNvSpPr/>
          <p:nvPr/>
        </p:nvSpPr>
        <p:spPr>
          <a:xfrm>
            <a:off x="4498848" y="3611880"/>
            <a:ext cx="3200400" cy="292608"/>
          </a:xfrm>
          <a:prstGeom prst="rect">
            <a:avLst/>
          </a:prstGeom>
          <a:noFill/>
          <a:ln/>
        </p:spPr>
        <p:txBody>
          <a:bodyPr wrap="square" lIns="0" tIns="0" rIns="0" bIns="0" rtlCol="0" anchor="ctr"/>
          <a:lstStyle/>
          <a:p>
            <a:pPr indent="0" marL="0">
              <a:buNone/>
            </a:pPr>
            <a:r>
              <a:rPr lang="en-US" sz="1600" dirty="0">
                <a:solidFill>
                  <a:srgbClr val="1E6BB8"/>
                </a:solidFill>
                <a:latin typeface="Georgia" pitchFamily="34" charset="0"/>
                <a:ea typeface="Georgia" pitchFamily="34" charset="-122"/>
                <a:cs typeface="Georgia" pitchFamily="34" charset="-120"/>
              </a:rPr>
              <a:t>05</a:t>
            </a:r>
            <a:endParaRPr lang="en-US" sz="1600" dirty="0"/>
          </a:p>
        </p:txBody>
      </p:sp>
      <p:sp>
        <p:nvSpPr>
          <p:cNvPr id="25" name="Text 23"/>
          <p:cNvSpPr/>
          <p:nvPr/>
        </p:nvSpPr>
        <p:spPr>
          <a:xfrm>
            <a:off x="4498848" y="3959352"/>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Hard safeguards</a:t>
            </a:r>
            <a:endParaRPr lang="en-US" sz="1600" dirty="0"/>
          </a:p>
        </p:txBody>
      </p:sp>
      <p:sp>
        <p:nvSpPr>
          <p:cNvPr id="26" name="Text 24"/>
          <p:cNvSpPr/>
          <p:nvPr/>
        </p:nvSpPr>
        <p:spPr>
          <a:xfrm>
            <a:off x="4498848" y="4416552"/>
            <a:ext cx="3200400" cy="9144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NIEC, mandatory biometrics, one voting day, 30% reserved women's seats.</a:t>
            </a:r>
            <a:endParaRPr lang="en-US" sz="1400" dirty="0"/>
          </a:p>
        </p:txBody>
      </p:sp>
      <p:sp>
        <p:nvSpPr>
          <p:cNvPr id="27" name="Shape 25"/>
          <p:cNvSpPr/>
          <p:nvPr/>
        </p:nvSpPr>
        <p:spPr>
          <a:xfrm>
            <a:off x="8092440" y="3429000"/>
            <a:ext cx="3611880" cy="2148840"/>
          </a:xfrm>
          <a:prstGeom prst="rect">
            <a:avLst/>
          </a:prstGeom>
          <a:solidFill>
            <a:srgbClr val="FFFCF6"/>
          </a:solidFill>
          <a:ln w="9525">
            <a:solidFill>
              <a:srgbClr val="D4CFC4"/>
            </a:solidFill>
            <a:prstDash val="solid"/>
          </a:ln>
        </p:spPr>
      </p:sp>
      <p:sp>
        <p:nvSpPr>
          <p:cNvPr id="28" name="Text 26"/>
          <p:cNvSpPr/>
          <p:nvPr/>
        </p:nvSpPr>
        <p:spPr>
          <a:xfrm>
            <a:off x="8293608" y="3611880"/>
            <a:ext cx="3200400" cy="292608"/>
          </a:xfrm>
          <a:prstGeom prst="rect">
            <a:avLst/>
          </a:prstGeom>
          <a:noFill/>
          <a:ln/>
        </p:spPr>
        <p:txBody>
          <a:bodyPr wrap="square" lIns="0" tIns="0" rIns="0" bIns="0" rtlCol="0" anchor="ctr"/>
          <a:lstStyle/>
          <a:p>
            <a:pPr indent="0" marL="0">
              <a:buNone/>
            </a:pPr>
            <a:r>
              <a:rPr lang="en-US" sz="1600" dirty="0">
                <a:solidFill>
                  <a:srgbClr val="1E6BB8"/>
                </a:solidFill>
                <a:latin typeface="Georgia" pitchFamily="34" charset="0"/>
                <a:ea typeface="Georgia" pitchFamily="34" charset="-122"/>
                <a:cs typeface="Georgia" pitchFamily="34" charset="-120"/>
              </a:rPr>
              <a:t>06</a:t>
            </a:r>
            <a:endParaRPr lang="en-US" sz="1600" dirty="0"/>
          </a:p>
        </p:txBody>
      </p:sp>
      <p:sp>
        <p:nvSpPr>
          <p:cNvPr id="29" name="Text 27"/>
          <p:cNvSpPr/>
          <p:nvPr/>
        </p:nvSpPr>
        <p:spPr>
          <a:xfrm>
            <a:off x="8293608" y="3959352"/>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Federal-state split</a:t>
            </a:r>
            <a:endParaRPr lang="en-US" sz="1600" dirty="0"/>
          </a:p>
        </p:txBody>
      </p:sp>
      <p:sp>
        <p:nvSpPr>
          <p:cNvPr id="30" name="Text 28"/>
          <p:cNvSpPr/>
          <p:nvPr/>
        </p:nvSpPr>
        <p:spPr>
          <a:xfrm>
            <a:off x="8293608" y="4416552"/>
            <a:ext cx="3200400" cy="9144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NIEC runs the federal poll. Each FMS runs an ISEC for state and municipal polls.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08</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MODEL ARCHITECTURE</a:t>
            </a:r>
            <a:endParaRPr lang="en-US" sz="1100" dirty="0"/>
          </a:p>
        </p:txBody>
      </p:sp>
      <p:sp>
        <p:nvSpPr>
          <p:cNvPr id="6" name="Text 4"/>
          <p:cNvSpPr/>
          <p:nvPr/>
        </p:nvSpPr>
        <p:spPr>
          <a:xfrm>
            <a:off x="502920" y="502920"/>
            <a:ext cx="11155680" cy="45720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Split the two jobs 4.5 currently does with one hand.</a:t>
            </a:r>
            <a:endParaRPr lang="en-US" sz="2400" dirty="0"/>
          </a:p>
        </p:txBody>
      </p:sp>
      <p:sp>
        <p:nvSpPr>
          <p:cNvPr id="7" name="Shape 5"/>
          <p:cNvSpPr/>
          <p:nvPr/>
        </p:nvSpPr>
        <p:spPr>
          <a:xfrm>
            <a:off x="502920" y="1143000"/>
            <a:ext cx="5440680" cy="4937760"/>
          </a:xfrm>
          <a:prstGeom prst="rect">
            <a:avLst/>
          </a:prstGeom>
          <a:solidFill>
            <a:srgbClr val="0B1F33"/>
          </a:solidFill>
          <a:ln w="12700">
            <a:solidFill>
              <a:srgbClr val="0B1F33"/>
            </a:solidFill>
            <a:prstDash val="solid"/>
          </a:ln>
        </p:spPr>
      </p:sp>
      <p:sp>
        <p:nvSpPr>
          <p:cNvPr id="8" name="Text 6"/>
          <p:cNvSpPr/>
          <p:nvPr/>
        </p:nvSpPr>
        <p:spPr>
          <a:xfrm>
            <a:off x="822960" y="1371600"/>
            <a:ext cx="4800600" cy="256032"/>
          </a:xfrm>
          <a:prstGeom prst="rect">
            <a:avLst/>
          </a:prstGeom>
          <a:noFill/>
          <a:ln/>
        </p:spPr>
        <p:txBody>
          <a:bodyPr wrap="square" lIns="0" tIns="0" rIns="0" bIns="0" rtlCol="0" anchor="ctr"/>
          <a:lstStyle/>
          <a:p>
            <a:pPr indent="0" marL="0">
              <a:buNone/>
            </a:pPr>
            <a:r>
              <a:rPr lang="en-US" sz="1200" spc="200" kern="0" dirty="0">
                <a:solidFill>
                  <a:srgbClr val="B0893E"/>
                </a:solidFill>
                <a:latin typeface="Calibri" pitchFamily="34" charset="0"/>
                <a:ea typeface="Calibri" pitchFamily="34" charset="-122"/>
                <a:cs typeface="Calibri" pitchFamily="34" charset="-120"/>
              </a:rPr>
              <a:t>ALLOCATION</a:t>
            </a:r>
            <a:endParaRPr lang="en-US" sz="1200" dirty="0"/>
          </a:p>
        </p:txBody>
      </p:sp>
      <p:sp>
        <p:nvSpPr>
          <p:cNvPr id="9" name="Text 7"/>
          <p:cNvSpPr/>
          <p:nvPr/>
        </p:nvSpPr>
        <p:spPr>
          <a:xfrm>
            <a:off x="822960" y="1737360"/>
            <a:ext cx="4800600" cy="411480"/>
          </a:xfrm>
          <a:prstGeom prst="rect">
            <a:avLst/>
          </a:prstGeom>
          <a:noFill/>
          <a:ln/>
        </p:spPr>
        <p:txBody>
          <a:bodyPr wrap="square" lIns="0" tIns="0" rIns="0" bIns="0" rtlCol="0" anchor="ctr"/>
          <a:lstStyle/>
          <a:p>
            <a:pPr indent="0" marL="0">
              <a:buNone/>
            </a:pPr>
            <a:r>
              <a:rPr lang="en-US" sz="2200" dirty="0">
                <a:solidFill>
                  <a:srgbClr val="F6F3EB"/>
                </a:solidFill>
                <a:latin typeface="Georgia" pitchFamily="34" charset="0"/>
                <a:ea typeface="Georgia" pitchFamily="34" charset="-122"/>
                <a:cs typeface="Georgia" pitchFamily="34" charset="-120"/>
              </a:rPr>
              <a:t>Who gets how many seats</a:t>
            </a:r>
            <a:endParaRPr lang="en-US" sz="2200" dirty="0"/>
          </a:p>
        </p:txBody>
      </p:sp>
      <p:sp>
        <p:nvSpPr>
          <p:cNvPr id="10" name="Text 8"/>
          <p:cNvSpPr/>
          <p:nvPr/>
        </p:nvSpPr>
        <p:spPr>
          <a:xfrm>
            <a:off x="822960" y="2331720"/>
            <a:ext cx="4800600" cy="2103120"/>
          </a:xfrm>
          <a:prstGeom prst="rect">
            <a:avLst/>
          </a:prstGeom>
          <a:noFill/>
          <a:ln/>
        </p:spPr>
        <p:txBody>
          <a:bodyPr wrap="square" lIns="0" tIns="0" rIns="0" bIns="0" rtlCol="0" anchor="ctr"/>
          <a:lstStyle/>
          <a:p>
            <a:pPr indent="0" marL="0">
              <a:buNone/>
            </a:pPr>
            <a:r>
              <a:rPr lang="en-US" sz="1500" dirty="0">
                <a:solidFill>
                  <a:srgbClr val="A8B4C2"/>
                </a:solidFill>
                <a:latin typeface="Calibri" pitchFamily="34" charset="0"/>
                <a:ea typeface="Calibri" pitchFamily="34" charset="-122"/>
                <a:cs typeface="Calibri" pitchFamily="34" charset="-120"/>
              </a:rPr>
              <a:t>Unchanged in Phase 1. The Published Seat Matrix still assigns each of the 275 seats to a clan-family share, an FMS, and — where a prior settlement already exists — a sub-clan. The Matrix is frozen 120 days before polling. NIEC does not invent a new split after publication.</a:t>
            </a:r>
            <a:endParaRPr lang="en-US" sz="1500" dirty="0"/>
          </a:p>
        </p:txBody>
      </p:sp>
      <p:sp>
        <p:nvSpPr>
          <p:cNvPr id="11" name="Text 9"/>
          <p:cNvSpPr/>
          <p:nvPr/>
        </p:nvSpPr>
        <p:spPr>
          <a:xfrm>
            <a:off x="822960" y="4617720"/>
            <a:ext cx="4800600" cy="1097280"/>
          </a:xfrm>
          <a:prstGeom prst="rect">
            <a:avLst/>
          </a:prstGeom>
          <a:noFill/>
          <a:ln/>
        </p:spPr>
        <p:txBody>
          <a:bodyPr wrap="square" lIns="0" tIns="0" rIns="0" bIns="0" rtlCol="0" anchor="ctr"/>
          <a:lstStyle/>
          <a:p>
            <a:pPr indent="0" marL="0">
              <a:buNone/>
            </a:pPr>
            <a:r>
              <a:rPr lang="en-US" sz="1500" dirty="0">
                <a:solidFill>
                  <a:srgbClr val="F6F3EB"/>
                </a:solidFill>
                <a:latin typeface="Calibri" pitchFamily="34" charset="0"/>
                <a:ea typeface="Calibri" pitchFamily="34" charset="-122"/>
                <a:cs typeface="Calibri" pitchFamily="34" charset="-120"/>
              </a:rPr>
              <a:t>This is the guarantee that kept the war from restarting. The model treats it as a bridge, not a creed.</a:t>
            </a:r>
            <a:endParaRPr lang="en-US" sz="1500" dirty="0"/>
          </a:p>
        </p:txBody>
      </p:sp>
      <p:sp>
        <p:nvSpPr>
          <p:cNvPr id="12" name="Shape 10"/>
          <p:cNvSpPr/>
          <p:nvPr/>
        </p:nvSpPr>
        <p:spPr>
          <a:xfrm>
            <a:off x="6217920" y="1143000"/>
            <a:ext cx="5440680" cy="4937760"/>
          </a:xfrm>
          <a:prstGeom prst="rect">
            <a:avLst/>
          </a:prstGeom>
          <a:solidFill>
            <a:srgbClr val="FFFCF6"/>
          </a:solidFill>
          <a:ln w="9525">
            <a:solidFill>
              <a:srgbClr val="D4CFC4"/>
            </a:solidFill>
            <a:prstDash val="solid"/>
          </a:ln>
        </p:spPr>
      </p:sp>
      <p:sp>
        <p:nvSpPr>
          <p:cNvPr id="13" name="Text 11"/>
          <p:cNvSpPr/>
          <p:nvPr/>
        </p:nvSpPr>
        <p:spPr>
          <a:xfrm>
            <a:off x="6537960" y="1371600"/>
            <a:ext cx="4800600" cy="256032"/>
          </a:xfrm>
          <a:prstGeom prst="rect">
            <a:avLst/>
          </a:prstGeom>
          <a:noFill/>
          <a:ln/>
        </p:spPr>
        <p:txBody>
          <a:bodyPr wrap="square" lIns="0" tIns="0" rIns="0" bIns="0" rtlCol="0" anchor="ctr"/>
          <a:lstStyle/>
          <a:p>
            <a:pPr indent="0" marL="0">
              <a:buNone/>
            </a:pPr>
            <a:r>
              <a:rPr lang="en-US" sz="1200" spc="200" kern="0" dirty="0">
                <a:solidFill>
                  <a:srgbClr val="1E6BB8"/>
                </a:solidFill>
                <a:latin typeface="Calibri" pitchFamily="34" charset="0"/>
                <a:ea typeface="Calibri" pitchFamily="34" charset="-122"/>
                <a:cs typeface="Calibri" pitchFamily="34" charset="-120"/>
              </a:rPr>
              <a:t>SELECTION</a:t>
            </a:r>
            <a:endParaRPr lang="en-US" sz="1200" dirty="0"/>
          </a:p>
        </p:txBody>
      </p:sp>
      <p:sp>
        <p:nvSpPr>
          <p:cNvPr id="14" name="Text 12"/>
          <p:cNvSpPr/>
          <p:nvPr/>
        </p:nvSpPr>
        <p:spPr>
          <a:xfrm>
            <a:off x="6537960" y="1737360"/>
            <a:ext cx="4800600" cy="411480"/>
          </a:xfrm>
          <a:prstGeom prst="rect">
            <a:avLst/>
          </a:prstGeom>
          <a:noFill/>
          <a:ln/>
        </p:spPr>
        <p:txBody>
          <a:bodyPr wrap="square" lIns="0" tIns="0" rIns="0" bIns="0" rtlCol="0" anchor="ctr"/>
          <a:lstStyle/>
          <a:p>
            <a:pPr indent="0" marL="0">
              <a:buNone/>
            </a:pPr>
            <a:r>
              <a:rPr lang="en-US" sz="2200" dirty="0">
                <a:solidFill>
                  <a:srgbClr val="0B1F33"/>
                </a:solidFill>
                <a:latin typeface="Georgia" pitchFamily="34" charset="0"/>
                <a:ea typeface="Georgia" pitchFamily="34" charset="-122"/>
                <a:cs typeface="Georgia" pitchFamily="34" charset="-120"/>
              </a:rPr>
              <a:t>Who fills those seats</a:t>
            </a:r>
            <a:endParaRPr lang="en-US" sz="2200" dirty="0"/>
          </a:p>
        </p:txBody>
      </p:sp>
      <p:sp>
        <p:nvSpPr>
          <p:cNvPr id="15" name="Text 13"/>
          <p:cNvSpPr/>
          <p:nvPr/>
        </p:nvSpPr>
        <p:spPr>
          <a:xfrm>
            <a:off x="6537960" y="2331720"/>
            <a:ext cx="4800600" cy="210312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Changed in Phase 1. Elders and colleges are replaced by a direct FPTP poll in a single-member constituency. Candidates stand as individuals. The highest vote wins. The MP now has a named public that can refuse them next time.</a:t>
            </a:r>
            <a:endParaRPr lang="en-US" sz="1500" dirty="0"/>
          </a:p>
        </p:txBody>
      </p:sp>
      <p:sp>
        <p:nvSpPr>
          <p:cNvPr id="16" name="Text 14"/>
          <p:cNvSpPr/>
          <p:nvPr/>
        </p:nvSpPr>
        <p:spPr>
          <a:xfrm>
            <a:off x="6537960" y="4617720"/>
            <a:ext cx="4800600" cy="1097280"/>
          </a:xfrm>
          <a:prstGeom prst="rect">
            <a:avLst/>
          </a:prstGeom>
          <a:noFill/>
          <a:ln/>
        </p:spPr>
        <p:txBody>
          <a:bodyPr wrap="square" lIns="0" tIns="0" rIns="0" bIns="0" rtlCol="0" anchor="ctr"/>
          <a:lstStyle/>
          <a:p>
            <a:pPr indent="0" marL="0">
              <a:buNone/>
            </a:pPr>
            <a:r>
              <a:rPr lang="en-US" sz="1500" dirty="0">
                <a:solidFill>
                  <a:srgbClr val="0B1F33"/>
                </a:solidFill>
                <a:latin typeface="Calibri" pitchFamily="34" charset="0"/>
                <a:ea typeface="Calibri" pitchFamily="34" charset="-122"/>
                <a:cs typeface="Calibri" pitchFamily="34" charset="-120"/>
              </a:rPr>
              <a:t>This is the only reform that can be run inside the current bargain without asking the bargain to dissolve itself first.</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09</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THE DESIGN HINGE</a:t>
            </a:r>
            <a:endParaRPr lang="en-US" sz="1100" dirty="0"/>
          </a:p>
        </p:txBody>
      </p:sp>
      <p:sp>
        <p:nvSpPr>
          <p:cNvPr id="6" name="Text 4"/>
          <p:cNvSpPr/>
          <p:nvPr/>
        </p:nvSpPr>
        <p:spPr>
          <a:xfrm>
            <a:off x="502920" y="502920"/>
            <a:ext cx="11155680" cy="64008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FPTP and 4.5 only work if candidacy is closed and the electorate is open.</a:t>
            </a:r>
            <a:endParaRPr lang="en-US" sz="2400" dirty="0"/>
          </a:p>
        </p:txBody>
      </p:sp>
      <p:sp>
        <p:nvSpPr>
          <p:cNvPr id="7" name="Shape 5"/>
          <p:cNvSpPr/>
          <p:nvPr/>
        </p:nvSpPr>
        <p:spPr>
          <a:xfrm>
            <a:off x="502920" y="1325880"/>
            <a:ext cx="11155680" cy="1417320"/>
          </a:xfrm>
          <a:prstGeom prst="rect">
            <a:avLst/>
          </a:prstGeom>
          <a:solidFill>
            <a:srgbClr val="FFFCF6"/>
          </a:solidFill>
          <a:ln w="9525">
            <a:solidFill>
              <a:srgbClr val="D4CFC4"/>
            </a:solidFill>
            <a:prstDash val="solid"/>
          </a:ln>
        </p:spPr>
      </p:sp>
      <p:sp>
        <p:nvSpPr>
          <p:cNvPr id="8" name="Shape 6"/>
          <p:cNvSpPr/>
          <p:nvPr/>
        </p:nvSpPr>
        <p:spPr>
          <a:xfrm>
            <a:off x="502920" y="1325880"/>
            <a:ext cx="91440" cy="1417320"/>
          </a:xfrm>
          <a:prstGeom prst="rect">
            <a:avLst/>
          </a:prstGeom>
          <a:solidFill>
            <a:srgbClr val="1E6BB8"/>
          </a:solidFill>
          <a:ln w="12700">
            <a:solidFill>
              <a:srgbClr val="1E6BB8"/>
            </a:solidFill>
            <a:prstDash val="solid"/>
          </a:ln>
        </p:spPr>
      </p:sp>
      <p:sp>
        <p:nvSpPr>
          <p:cNvPr id="9" name="Text 7"/>
          <p:cNvSpPr/>
          <p:nvPr/>
        </p:nvSpPr>
        <p:spPr>
          <a:xfrm>
            <a:off x="868680" y="1490472"/>
            <a:ext cx="1051560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Default  ·  territorial seat</a:t>
            </a:r>
            <a:endParaRPr lang="en-US" sz="1600" dirty="0"/>
          </a:p>
        </p:txBody>
      </p:sp>
      <p:sp>
        <p:nvSpPr>
          <p:cNvPr id="10" name="Text 8"/>
          <p:cNvSpPr/>
          <p:nvPr/>
        </p:nvSpPr>
        <p:spPr>
          <a:xfrm>
            <a:off x="868680" y="1828800"/>
            <a:ext cx="10515600" cy="7315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Any registered voter in the constituency votes. Only a certified member of the assigned community may stand. Cross-clan voting is allowed. Cross-clan candidacy is not.</a:t>
            </a:r>
            <a:endParaRPr lang="en-US" sz="1400" dirty="0"/>
          </a:p>
        </p:txBody>
      </p:sp>
      <p:sp>
        <p:nvSpPr>
          <p:cNvPr id="11" name="Shape 9"/>
          <p:cNvSpPr/>
          <p:nvPr/>
        </p:nvSpPr>
        <p:spPr>
          <a:xfrm>
            <a:off x="502920" y="2880360"/>
            <a:ext cx="11155680" cy="1417320"/>
          </a:xfrm>
          <a:prstGeom prst="rect">
            <a:avLst/>
          </a:prstGeom>
          <a:solidFill>
            <a:srgbClr val="FFFCF6"/>
          </a:solidFill>
          <a:ln w="9525">
            <a:solidFill>
              <a:srgbClr val="D4CFC4"/>
            </a:solidFill>
            <a:prstDash val="solid"/>
          </a:ln>
        </p:spPr>
      </p:sp>
      <p:sp>
        <p:nvSpPr>
          <p:cNvPr id="12" name="Shape 10"/>
          <p:cNvSpPr/>
          <p:nvPr/>
        </p:nvSpPr>
        <p:spPr>
          <a:xfrm>
            <a:off x="502920" y="2880360"/>
            <a:ext cx="91440" cy="1417320"/>
          </a:xfrm>
          <a:prstGeom prst="rect">
            <a:avLst/>
          </a:prstGeom>
          <a:solidFill>
            <a:srgbClr val="1E6BB8"/>
          </a:solidFill>
          <a:ln w="12700">
            <a:solidFill>
              <a:srgbClr val="1E6BB8"/>
            </a:solidFill>
            <a:prstDash val="solid"/>
          </a:ln>
        </p:spPr>
      </p:sp>
      <p:sp>
        <p:nvSpPr>
          <p:cNvPr id="13" name="Text 11"/>
          <p:cNvSpPr/>
          <p:nvPr/>
        </p:nvSpPr>
        <p:spPr>
          <a:xfrm>
            <a:off x="868680" y="3044952"/>
            <a:ext cx="1051560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Fallback  ·  community-roll seat</a:t>
            </a:r>
            <a:endParaRPr lang="en-US" sz="1600" dirty="0"/>
          </a:p>
        </p:txBody>
      </p:sp>
      <p:sp>
        <p:nvSpPr>
          <p:cNvPr id="14" name="Text 12"/>
          <p:cNvSpPr/>
          <p:nvPr/>
        </p:nvSpPr>
        <p:spPr>
          <a:xfrm>
            <a:off x="868680" y="3383280"/>
            <a:ext cx="10515600" cy="7315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Used where a map cannot be administered: Somaliland seats at Benadir centres, some IDP concentrations, the temporary Northeastern State protocol. Roll and candidates come from the same biometric community list.</a:t>
            </a:r>
            <a:endParaRPr lang="en-US" sz="1400" dirty="0"/>
          </a:p>
        </p:txBody>
      </p:sp>
      <p:sp>
        <p:nvSpPr>
          <p:cNvPr id="15" name="Shape 13"/>
          <p:cNvSpPr/>
          <p:nvPr/>
        </p:nvSpPr>
        <p:spPr>
          <a:xfrm>
            <a:off x="502920" y="4434840"/>
            <a:ext cx="11155680" cy="1417320"/>
          </a:xfrm>
          <a:prstGeom prst="rect">
            <a:avLst/>
          </a:prstGeom>
          <a:solidFill>
            <a:srgbClr val="F3E8E4"/>
          </a:solidFill>
          <a:ln w="9525">
            <a:solidFill>
              <a:srgbClr val="D7B8B2"/>
            </a:solidFill>
            <a:prstDash val="solid"/>
          </a:ln>
        </p:spPr>
      </p:sp>
      <p:sp>
        <p:nvSpPr>
          <p:cNvPr id="16" name="Shape 14"/>
          <p:cNvSpPr/>
          <p:nvPr/>
        </p:nvSpPr>
        <p:spPr>
          <a:xfrm>
            <a:off x="502920" y="4434840"/>
            <a:ext cx="91440" cy="1417320"/>
          </a:xfrm>
          <a:prstGeom prst="rect">
            <a:avLst/>
          </a:prstGeom>
          <a:solidFill>
            <a:srgbClr val="8B3A2F"/>
          </a:solidFill>
          <a:ln w="12700">
            <a:solidFill>
              <a:srgbClr val="8B3A2F"/>
            </a:solidFill>
            <a:prstDash val="solid"/>
          </a:ln>
        </p:spPr>
      </p:sp>
      <p:sp>
        <p:nvSpPr>
          <p:cNvPr id="17" name="Text 15"/>
          <p:cNvSpPr/>
          <p:nvPr/>
        </p:nvSpPr>
        <p:spPr>
          <a:xfrm>
            <a:off x="868680" y="4599432"/>
            <a:ext cx="1051560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What is rejected</a:t>
            </a:r>
            <a:endParaRPr lang="en-US" sz="1600" dirty="0"/>
          </a:p>
        </p:txBody>
      </p:sp>
      <p:sp>
        <p:nvSpPr>
          <p:cNvPr id="18" name="Text 16"/>
          <p:cNvSpPr/>
          <p:nvPr/>
        </p:nvSpPr>
        <p:spPr>
          <a:xfrm>
            <a:off x="868680" y="4937760"/>
            <a:ext cx="10515600" cy="7315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Open candidacy plus post-hoc balancing. Elder shortlists dressed as consensus. Party labels on a 4.5 ballot. Re-trading seat assignments after the Matrix is published.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10</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CANDIDACY  ·  BASELINE</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Two gates. One is constitutional. One is the quota.</a:t>
            </a:r>
            <a:endParaRPr lang="en-US" sz="2400" dirty="0"/>
          </a:p>
        </p:txBody>
      </p:sp>
      <p:sp>
        <p:nvSpPr>
          <p:cNvPr id="7" name="Text 5"/>
          <p:cNvSpPr/>
          <p:nvPr/>
        </p:nvSpPr>
        <p:spPr>
          <a:xfrm>
            <a:off x="502920" y="1097280"/>
            <a:ext cx="5486400" cy="292608"/>
          </a:xfrm>
          <a:prstGeom prst="rect">
            <a:avLst/>
          </a:prstGeom>
          <a:noFill/>
          <a:ln/>
        </p:spPr>
        <p:txBody>
          <a:bodyPr wrap="square" lIns="0" tIns="0" rIns="0" bIns="0" rtlCol="0" anchor="ctr"/>
          <a:lstStyle/>
          <a:p>
            <a:pPr indent="0" marL="0">
              <a:buNone/>
            </a:pPr>
            <a:r>
              <a:rPr lang="en-US" sz="1300" dirty="0">
                <a:solidFill>
                  <a:srgbClr val="1E6BB8"/>
                </a:solidFill>
                <a:latin typeface="Calibri" pitchFamily="34" charset="0"/>
                <a:ea typeface="Calibri" pitchFamily="34" charset="-122"/>
                <a:cs typeface="Calibri" pitchFamily="34" charset="-120"/>
              </a:rPr>
              <a:t>Article 58 gate  —  every candidate</a:t>
            </a:r>
            <a:endParaRPr lang="en-US" sz="1300" dirty="0"/>
          </a:p>
        </p:txBody>
      </p:sp>
      <p:sp>
        <p:nvSpPr>
          <p:cNvPr id="8" name="Text 6"/>
          <p:cNvSpPr/>
          <p:nvPr/>
        </p:nvSpPr>
        <p:spPr>
          <a:xfrm>
            <a:off x="502920" y="1463040"/>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Somali citizen, sound mind, at least 25 on polling day</a:t>
            </a:r>
            <a:endParaRPr lang="en-US" sz="1400" dirty="0"/>
          </a:p>
        </p:txBody>
      </p:sp>
      <p:sp>
        <p:nvSpPr>
          <p:cNvPr id="9" name="Text 7"/>
          <p:cNvSpPr/>
          <p:nvPr/>
        </p:nvSpPr>
        <p:spPr>
          <a:xfrm>
            <a:off x="502920" y="2029968"/>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Biometrically registered voter</a:t>
            </a:r>
            <a:endParaRPr lang="en-US" sz="1400" dirty="0"/>
          </a:p>
        </p:txBody>
      </p:sp>
      <p:sp>
        <p:nvSpPr>
          <p:cNvPr id="10" name="Text 8"/>
          <p:cNvSpPr/>
          <p:nvPr/>
        </p:nvSpPr>
        <p:spPr>
          <a:xfrm>
            <a:off x="502920" y="2596896"/>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Citizenship not suspended in the last five years</a:t>
            </a:r>
            <a:endParaRPr lang="en-US" sz="1400" dirty="0"/>
          </a:p>
        </p:txBody>
      </p:sp>
      <p:sp>
        <p:nvSpPr>
          <p:cNvPr id="11" name="Text 9"/>
          <p:cNvSpPr/>
          <p:nvPr/>
        </p:nvSpPr>
        <p:spPr>
          <a:xfrm>
            <a:off x="502920" y="3163824"/>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Secondary certificate or equivalent experience</a:t>
            </a:r>
            <a:endParaRPr lang="en-US" sz="1400" dirty="0"/>
          </a:p>
        </p:txBody>
      </p:sp>
      <p:sp>
        <p:nvSpPr>
          <p:cNvPr id="12" name="Text 10"/>
          <p:cNvSpPr/>
          <p:nvPr/>
        </p:nvSpPr>
        <p:spPr>
          <a:xfrm>
            <a:off x="502920" y="3730752"/>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No current felony sentence; no serving security, judicial, or civil-service post</a:t>
            </a:r>
            <a:endParaRPr lang="en-US" sz="1400" dirty="0"/>
          </a:p>
        </p:txBody>
      </p:sp>
      <p:sp>
        <p:nvSpPr>
          <p:cNvPr id="13" name="Text 11"/>
          <p:cNvSpPr/>
          <p:nvPr/>
        </p:nvSpPr>
        <p:spPr>
          <a:xfrm>
            <a:off x="502920" y="4297680"/>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Dual citizenship permitted for the House</a:t>
            </a:r>
            <a:endParaRPr lang="en-US" sz="1400" dirty="0"/>
          </a:p>
        </p:txBody>
      </p:sp>
      <p:sp>
        <p:nvSpPr>
          <p:cNvPr id="14" name="Text 12"/>
          <p:cNvSpPr/>
          <p:nvPr/>
        </p:nvSpPr>
        <p:spPr>
          <a:xfrm>
            <a:off x="502920" y="4864608"/>
            <a:ext cx="54864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One seat only — a second nomination voids all</a:t>
            </a:r>
            <a:endParaRPr lang="en-US" sz="1400" dirty="0"/>
          </a:p>
        </p:txBody>
      </p:sp>
      <p:sp>
        <p:nvSpPr>
          <p:cNvPr id="15" name="Shape 13"/>
          <p:cNvSpPr/>
          <p:nvPr/>
        </p:nvSpPr>
        <p:spPr>
          <a:xfrm>
            <a:off x="6309360" y="1097280"/>
            <a:ext cx="5349240" cy="4937760"/>
          </a:xfrm>
          <a:prstGeom prst="rect">
            <a:avLst/>
          </a:prstGeom>
          <a:solidFill>
            <a:srgbClr val="0B1F33"/>
          </a:solidFill>
          <a:ln w="12700">
            <a:solidFill>
              <a:srgbClr val="0B1F33"/>
            </a:solidFill>
            <a:prstDash val="solid"/>
          </a:ln>
        </p:spPr>
      </p:sp>
      <p:sp>
        <p:nvSpPr>
          <p:cNvPr id="16" name="Text 14"/>
          <p:cNvSpPr/>
          <p:nvPr/>
        </p:nvSpPr>
        <p:spPr>
          <a:xfrm>
            <a:off x="6583680" y="1325880"/>
            <a:ext cx="4800600" cy="256032"/>
          </a:xfrm>
          <a:prstGeom prst="rect">
            <a:avLst/>
          </a:prstGeom>
          <a:noFill/>
          <a:ln/>
        </p:spPr>
        <p:txBody>
          <a:bodyPr wrap="square" lIns="0" tIns="0" rIns="0" bIns="0" rtlCol="0" anchor="ctr"/>
          <a:lstStyle/>
          <a:p>
            <a:pPr indent="0" marL="0">
              <a:buNone/>
            </a:pPr>
            <a:r>
              <a:rPr lang="en-US" sz="1200" spc="160" kern="0" dirty="0">
                <a:solidFill>
                  <a:srgbClr val="B0893E"/>
                </a:solidFill>
                <a:latin typeface="Calibri" pitchFamily="34" charset="0"/>
                <a:ea typeface="Calibri" pitchFamily="34" charset="-122"/>
                <a:cs typeface="Calibri" pitchFamily="34" charset="-120"/>
              </a:rPr>
              <a:t>SEAT-SPECIFIC GATE</a:t>
            </a:r>
            <a:endParaRPr lang="en-US" sz="1200" dirty="0"/>
          </a:p>
        </p:txBody>
      </p:sp>
      <p:sp>
        <p:nvSpPr>
          <p:cNvPr id="17" name="Text 15"/>
          <p:cNvSpPr/>
          <p:nvPr/>
        </p:nvSpPr>
        <p:spPr>
          <a:xfrm>
            <a:off x="6583680" y="1691640"/>
            <a:ext cx="4800600" cy="640080"/>
          </a:xfrm>
          <a:prstGeom prst="rect">
            <a:avLst/>
          </a:prstGeom>
          <a:noFill/>
          <a:ln/>
        </p:spPr>
        <p:txBody>
          <a:bodyPr wrap="square" lIns="0" tIns="0" rIns="0" bIns="0" rtlCol="0" anchor="ctr"/>
          <a:lstStyle/>
          <a:p>
            <a:pPr indent="0" marL="0">
              <a:buNone/>
            </a:pPr>
            <a:r>
              <a:rPr lang="en-US" sz="2000" dirty="0">
                <a:solidFill>
                  <a:srgbClr val="F6F3EB"/>
                </a:solidFill>
                <a:latin typeface="Georgia" pitchFamily="34" charset="0"/>
                <a:ea typeface="Georgia" pitchFamily="34" charset="-122"/>
                <a:cs typeface="Georgia" pitchFamily="34" charset="-120"/>
              </a:rPr>
              <a:t>Belonging is a fact, not a preference.</a:t>
            </a:r>
            <a:endParaRPr lang="en-US" sz="2000" dirty="0"/>
          </a:p>
        </p:txBody>
      </p:sp>
      <p:sp>
        <p:nvSpPr>
          <p:cNvPr id="18" name="Text 16"/>
          <p:cNvSpPr/>
          <p:nvPr/>
        </p:nvSpPr>
        <p:spPr>
          <a:xfrm>
            <a:off x="6583680" y="2468880"/>
            <a:ext cx="4800600" cy="320040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Certified by any two of: biometric community inscription; CAP elder attestation; prior public record; documents on the NIEC schedule.</a:t>
            </a:r>
            <a:endParaRPr lang="en-US" sz="1400" dirty="0"/>
          </a:p>
          <a:p>
            <a:pPr indent="0" marL="0">
              <a:buNone/>
            </a:pPr>
            <a:endParaRPr lang="en-US" sz="1400" dirty="0"/>
          </a:p>
          <a:p>
            <a:pPr indent="0" marL="0">
              <a:buNone/>
            </a:pPr>
            <a:r>
              <a:rPr lang="en-US" sz="1400" dirty="0">
                <a:solidFill>
                  <a:srgbClr val="A8B4C2"/>
                </a:solidFill>
                <a:latin typeface="Calibri" pitchFamily="34" charset="0"/>
                <a:ea typeface="Calibri" pitchFamily="34" charset="-122"/>
                <a:cs typeface="Calibri" pitchFamily="34" charset="-120"/>
              </a:rPr>
              <a:t>A panel may not refuse a candidate for being the wrong name, a minority lineage inside the assigned community, a woman, young, or politically inconvenient.</a:t>
            </a:r>
            <a:endParaRPr lang="en-US" sz="1400" dirty="0"/>
          </a:p>
          <a:p>
            <a:pPr indent="0" marL="0">
              <a:buNone/>
            </a:pPr>
            <a:endParaRPr lang="en-US" sz="1400" dirty="0"/>
          </a:p>
          <a:p>
            <a:pPr indent="0" marL="0">
              <a:buNone/>
            </a:pPr>
            <a:r>
              <a:rPr lang="en-US" sz="1400" dirty="0">
                <a:solidFill>
                  <a:srgbClr val="A8B4C2"/>
                </a:solidFill>
                <a:latin typeface="Calibri" pitchFamily="34" charset="0"/>
                <a:ea typeface="Calibri" pitchFamily="34" charset="-122"/>
                <a:cs typeface="Calibri" pitchFamily="34" charset="-120"/>
              </a:rPr>
              <a:t>Women-reserved seats: only a woman may stand. A woman may also stand for an unreserved seat.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11</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COMMUNITY AFFILIATION PANEL</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Elders attest. They do not choose.</a:t>
            </a:r>
            <a:endParaRPr lang="en-US" sz="2600" dirty="0"/>
          </a:p>
        </p:txBody>
      </p:sp>
      <p:sp>
        <p:nvSpPr>
          <p:cNvPr id="7" name="Shape 5"/>
          <p:cNvSpPr/>
          <p:nvPr/>
        </p:nvSpPr>
        <p:spPr>
          <a:xfrm>
            <a:off x="502920" y="1097280"/>
            <a:ext cx="2697480" cy="3246120"/>
          </a:xfrm>
          <a:prstGeom prst="rect">
            <a:avLst/>
          </a:prstGeom>
          <a:solidFill>
            <a:srgbClr val="FFFCF6"/>
          </a:solidFill>
          <a:ln w="9525">
            <a:solidFill>
              <a:srgbClr val="D4CFC4"/>
            </a:solidFill>
            <a:prstDash val="solid"/>
          </a:ln>
        </p:spPr>
      </p:sp>
      <p:sp>
        <p:nvSpPr>
          <p:cNvPr id="8" name="Text 6"/>
          <p:cNvSpPr/>
          <p:nvPr/>
        </p:nvSpPr>
        <p:spPr>
          <a:xfrm>
            <a:off x="667512" y="1280160"/>
            <a:ext cx="2377440" cy="502920"/>
          </a:xfrm>
          <a:prstGeom prst="rect">
            <a:avLst/>
          </a:prstGeom>
          <a:noFill/>
          <a:ln/>
        </p:spPr>
        <p:txBody>
          <a:bodyPr wrap="square" lIns="0" tIns="0" rIns="0" bIns="0" rtlCol="0" anchor="ctr"/>
          <a:lstStyle/>
          <a:p>
            <a:pPr indent="0" marL="0">
              <a:buNone/>
            </a:pPr>
            <a:r>
              <a:rPr lang="en-US" sz="2800" dirty="0">
                <a:solidFill>
                  <a:srgbClr val="1E6BB8"/>
                </a:solidFill>
                <a:latin typeface="Georgia" pitchFamily="34" charset="0"/>
                <a:ea typeface="Georgia" pitchFamily="34" charset="-122"/>
                <a:cs typeface="Georgia" pitchFamily="34" charset="-120"/>
              </a:rPr>
              <a:t>2</a:t>
            </a:r>
            <a:endParaRPr lang="en-US" sz="2800" dirty="0"/>
          </a:p>
        </p:txBody>
      </p:sp>
      <p:sp>
        <p:nvSpPr>
          <p:cNvPr id="9" name="Text 7"/>
          <p:cNvSpPr/>
          <p:nvPr/>
        </p:nvSpPr>
        <p:spPr>
          <a:xfrm>
            <a:off x="667512" y="1874520"/>
            <a:ext cx="2377440" cy="64008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Rostered elders</a:t>
            </a:r>
            <a:endParaRPr lang="en-US" sz="1600" dirty="0"/>
          </a:p>
        </p:txBody>
      </p:sp>
      <p:sp>
        <p:nvSpPr>
          <p:cNvPr id="10" name="Text 8"/>
          <p:cNvSpPr/>
          <p:nvPr/>
        </p:nvSpPr>
        <p:spPr>
          <a:xfrm>
            <a:off x="667512" y="2560320"/>
            <a:ext cx="2377440" cy="15544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Drawn by lot from a public community roster filed 60 days out. Witnesses of belonging, not selectors.</a:t>
            </a:r>
            <a:endParaRPr lang="en-US" sz="1300" dirty="0"/>
          </a:p>
        </p:txBody>
      </p:sp>
      <p:sp>
        <p:nvSpPr>
          <p:cNvPr id="11" name="Shape 9"/>
          <p:cNvSpPr/>
          <p:nvPr/>
        </p:nvSpPr>
        <p:spPr>
          <a:xfrm>
            <a:off x="3337560" y="1097280"/>
            <a:ext cx="2697480" cy="3246120"/>
          </a:xfrm>
          <a:prstGeom prst="rect">
            <a:avLst/>
          </a:prstGeom>
          <a:solidFill>
            <a:srgbClr val="FFFCF6"/>
          </a:solidFill>
          <a:ln w="9525">
            <a:solidFill>
              <a:srgbClr val="D4CFC4"/>
            </a:solidFill>
            <a:prstDash val="solid"/>
          </a:ln>
        </p:spPr>
      </p:sp>
      <p:sp>
        <p:nvSpPr>
          <p:cNvPr id="12" name="Text 10"/>
          <p:cNvSpPr/>
          <p:nvPr/>
        </p:nvSpPr>
        <p:spPr>
          <a:xfrm>
            <a:off x="3502152" y="1280160"/>
            <a:ext cx="2377440" cy="502920"/>
          </a:xfrm>
          <a:prstGeom prst="rect">
            <a:avLst/>
          </a:prstGeom>
          <a:noFill/>
          <a:ln/>
        </p:spPr>
        <p:txBody>
          <a:bodyPr wrap="square" lIns="0" tIns="0" rIns="0" bIns="0" rtlCol="0" anchor="ctr"/>
          <a:lstStyle/>
          <a:p>
            <a:pPr indent="0" marL="0">
              <a:buNone/>
            </a:pPr>
            <a:r>
              <a:rPr lang="en-US" sz="2800" dirty="0">
                <a:solidFill>
                  <a:srgbClr val="1E6BB8"/>
                </a:solidFill>
                <a:latin typeface="Georgia" pitchFamily="34" charset="0"/>
                <a:ea typeface="Georgia" pitchFamily="34" charset="-122"/>
                <a:cs typeface="Georgia" pitchFamily="34" charset="-120"/>
              </a:rPr>
              <a:t>1</a:t>
            </a:r>
            <a:endParaRPr lang="en-US" sz="2800" dirty="0"/>
          </a:p>
        </p:txBody>
      </p:sp>
      <p:sp>
        <p:nvSpPr>
          <p:cNvPr id="13" name="Text 11"/>
          <p:cNvSpPr/>
          <p:nvPr/>
        </p:nvSpPr>
        <p:spPr>
          <a:xfrm>
            <a:off x="3502152" y="1874520"/>
            <a:ext cx="2377440" cy="64008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Woman from the community</a:t>
            </a:r>
            <a:endParaRPr lang="en-US" sz="1600" dirty="0"/>
          </a:p>
        </p:txBody>
      </p:sp>
      <p:sp>
        <p:nvSpPr>
          <p:cNvPr id="14" name="Text 12"/>
          <p:cNvSpPr/>
          <p:nvPr/>
        </p:nvSpPr>
        <p:spPr>
          <a:xfrm>
            <a:off x="3502152" y="2560320"/>
            <a:ext cx="2377440" cy="15544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Drawn by lot from a women's roster compiled with women's organisations and the NIEC.</a:t>
            </a:r>
            <a:endParaRPr lang="en-US" sz="1300" dirty="0"/>
          </a:p>
        </p:txBody>
      </p:sp>
      <p:sp>
        <p:nvSpPr>
          <p:cNvPr id="15" name="Shape 13"/>
          <p:cNvSpPr/>
          <p:nvPr/>
        </p:nvSpPr>
        <p:spPr>
          <a:xfrm>
            <a:off x="6172200" y="1097280"/>
            <a:ext cx="2697480" cy="3246120"/>
          </a:xfrm>
          <a:prstGeom prst="rect">
            <a:avLst/>
          </a:prstGeom>
          <a:solidFill>
            <a:srgbClr val="FFFCF6"/>
          </a:solidFill>
          <a:ln w="9525">
            <a:solidFill>
              <a:srgbClr val="D4CFC4"/>
            </a:solidFill>
            <a:prstDash val="solid"/>
          </a:ln>
        </p:spPr>
      </p:sp>
      <p:sp>
        <p:nvSpPr>
          <p:cNvPr id="16" name="Text 14"/>
          <p:cNvSpPr/>
          <p:nvPr/>
        </p:nvSpPr>
        <p:spPr>
          <a:xfrm>
            <a:off x="6336792" y="1280160"/>
            <a:ext cx="2377440" cy="502920"/>
          </a:xfrm>
          <a:prstGeom prst="rect">
            <a:avLst/>
          </a:prstGeom>
          <a:noFill/>
          <a:ln/>
        </p:spPr>
        <p:txBody>
          <a:bodyPr wrap="square" lIns="0" tIns="0" rIns="0" bIns="0" rtlCol="0" anchor="ctr"/>
          <a:lstStyle/>
          <a:p>
            <a:pPr indent="0" marL="0">
              <a:buNone/>
            </a:pPr>
            <a:r>
              <a:rPr lang="en-US" sz="2800" dirty="0">
                <a:solidFill>
                  <a:srgbClr val="1E6BB8"/>
                </a:solidFill>
                <a:latin typeface="Georgia" pitchFamily="34" charset="0"/>
                <a:ea typeface="Georgia" pitchFamily="34" charset="-122"/>
                <a:cs typeface="Georgia" pitchFamily="34" charset="-120"/>
              </a:rPr>
              <a:t>1</a:t>
            </a:r>
            <a:endParaRPr lang="en-US" sz="2800" dirty="0"/>
          </a:p>
        </p:txBody>
      </p:sp>
      <p:sp>
        <p:nvSpPr>
          <p:cNvPr id="17" name="Text 15"/>
          <p:cNvSpPr/>
          <p:nvPr/>
        </p:nvSpPr>
        <p:spPr>
          <a:xfrm>
            <a:off x="6336792" y="1874520"/>
            <a:ext cx="2377440" cy="64008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NIEC legal officer</a:t>
            </a:r>
            <a:endParaRPr lang="en-US" sz="1600" dirty="0"/>
          </a:p>
        </p:txBody>
      </p:sp>
      <p:sp>
        <p:nvSpPr>
          <p:cNvPr id="18" name="Text 16"/>
          <p:cNvSpPr/>
          <p:nvPr/>
        </p:nvSpPr>
        <p:spPr>
          <a:xfrm>
            <a:off x="6336792" y="2560320"/>
            <a:ext cx="2377440" cy="15544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Records written reasons. Holds the statute, not a community brief.</a:t>
            </a:r>
            <a:endParaRPr lang="en-US" sz="1300" dirty="0"/>
          </a:p>
        </p:txBody>
      </p:sp>
      <p:sp>
        <p:nvSpPr>
          <p:cNvPr id="19" name="Shape 17"/>
          <p:cNvSpPr/>
          <p:nvPr/>
        </p:nvSpPr>
        <p:spPr>
          <a:xfrm>
            <a:off x="9006840" y="1097280"/>
            <a:ext cx="2697480" cy="3246120"/>
          </a:xfrm>
          <a:prstGeom prst="rect">
            <a:avLst/>
          </a:prstGeom>
          <a:solidFill>
            <a:srgbClr val="FFFCF6"/>
          </a:solidFill>
          <a:ln w="9525">
            <a:solidFill>
              <a:srgbClr val="D4CFC4"/>
            </a:solidFill>
            <a:prstDash val="solid"/>
          </a:ln>
        </p:spPr>
      </p:sp>
      <p:sp>
        <p:nvSpPr>
          <p:cNvPr id="20" name="Text 18"/>
          <p:cNvSpPr/>
          <p:nvPr/>
        </p:nvSpPr>
        <p:spPr>
          <a:xfrm>
            <a:off x="9171432" y="1280160"/>
            <a:ext cx="2377440" cy="502920"/>
          </a:xfrm>
          <a:prstGeom prst="rect">
            <a:avLst/>
          </a:prstGeom>
          <a:noFill/>
          <a:ln/>
        </p:spPr>
        <p:txBody>
          <a:bodyPr wrap="square" lIns="0" tIns="0" rIns="0" bIns="0" rtlCol="0" anchor="ctr"/>
          <a:lstStyle/>
          <a:p>
            <a:pPr indent="0" marL="0">
              <a:buNone/>
            </a:pPr>
            <a:r>
              <a:rPr lang="en-US" sz="2800" dirty="0">
                <a:solidFill>
                  <a:srgbClr val="1E6BB8"/>
                </a:solidFill>
                <a:latin typeface="Georgia" pitchFamily="34" charset="0"/>
                <a:ea typeface="Georgia" pitchFamily="34" charset="-122"/>
                <a:cs typeface="Georgia" pitchFamily="34" charset="-120"/>
              </a:rPr>
              <a:t>1</a:t>
            </a:r>
            <a:endParaRPr lang="en-US" sz="2800" dirty="0"/>
          </a:p>
        </p:txBody>
      </p:sp>
      <p:sp>
        <p:nvSpPr>
          <p:cNvPr id="21" name="Text 19"/>
          <p:cNvSpPr/>
          <p:nvPr/>
        </p:nvSpPr>
        <p:spPr>
          <a:xfrm>
            <a:off x="9171432" y="1874520"/>
            <a:ext cx="2377440" cy="64008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Outside registrar</a:t>
            </a:r>
            <a:endParaRPr lang="en-US" sz="1600" dirty="0"/>
          </a:p>
        </p:txBody>
      </p:sp>
      <p:sp>
        <p:nvSpPr>
          <p:cNvPr id="22" name="Text 20"/>
          <p:cNvSpPr/>
          <p:nvPr/>
        </p:nvSpPr>
        <p:spPr>
          <a:xfrm>
            <a:off x="9171432" y="2560320"/>
            <a:ext cx="2377440" cy="15544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Appointed from another FMS so the home administration cannot pack the panel.</a:t>
            </a:r>
            <a:endParaRPr lang="en-US" sz="1300" dirty="0"/>
          </a:p>
        </p:txBody>
      </p:sp>
      <p:sp>
        <p:nvSpPr>
          <p:cNvPr id="23" name="Text 21"/>
          <p:cNvSpPr/>
          <p:nvPr/>
        </p:nvSpPr>
        <p:spPr>
          <a:xfrm>
            <a:off x="502920" y="4526280"/>
            <a:ext cx="11155680" cy="77724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Majority decides. A tie certifies. A refusal is valid only if it names the missing evidence under the affiliation test. Any other refusal is a nullity — including a demand for a consensus candidate, a payment, or a withdrawal.</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12</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NOMINATION AND CHALLENGE</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A clock instead of a corridor.</a:t>
            </a:r>
            <a:endParaRPr lang="en-US" sz="2600" dirty="0"/>
          </a:p>
        </p:txBody>
      </p:sp>
      <p:sp>
        <p:nvSpPr>
          <p:cNvPr id="7" name="Shape 5"/>
          <p:cNvSpPr/>
          <p:nvPr/>
        </p:nvSpPr>
        <p:spPr>
          <a:xfrm>
            <a:off x="502920" y="1097280"/>
            <a:ext cx="2697480" cy="1783080"/>
          </a:xfrm>
          <a:prstGeom prst="rect">
            <a:avLst/>
          </a:prstGeom>
          <a:solidFill>
            <a:srgbClr val="FFFCF6"/>
          </a:solidFill>
          <a:ln w="9525">
            <a:solidFill>
              <a:srgbClr val="D4CFC4"/>
            </a:solidFill>
            <a:prstDash val="solid"/>
          </a:ln>
        </p:spPr>
      </p:sp>
      <p:sp>
        <p:nvSpPr>
          <p:cNvPr id="8" name="Text 6"/>
          <p:cNvSpPr/>
          <p:nvPr/>
        </p:nvSpPr>
        <p:spPr>
          <a:xfrm>
            <a:off x="667512" y="129844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120d</a:t>
            </a:r>
            <a:endParaRPr lang="en-US" sz="2200" dirty="0"/>
          </a:p>
        </p:txBody>
      </p:sp>
      <p:sp>
        <p:nvSpPr>
          <p:cNvPr id="9" name="Text 7"/>
          <p:cNvSpPr/>
          <p:nvPr/>
        </p:nvSpPr>
        <p:spPr>
          <a:xfrm>
            <a:off x="667512" y="182880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Seat Matrix published and frozen</a:t>
            </a:r>
            <a:endParaRPr lang="en-US" sz="1400" dirty="0"/>
          </a:p>
        </p:txBody>
      </p:sp>
      <p:sp>
        <p:nvSpPr>
          <p:cNvPr id="10" name="Shape 8"/>
          <p:cNvSpPr/>
          <p:nvPr/>
        </p:nvSpPr>
        <p:spPr>
          <a:xfrm>
            <a:off x="3337560" y="1097280"/>
            <a:ext cx="2697480" cy="1783080"/>
          </a:xfrm>
          <a:prstGeom prst="rect">
            <a:avLst/>
          </a:prstGeom>
          <a:solidFill>
            <a:srgbClr val="FFFCF6"/>
          </a:solidFill>
          <a:ln w="9525">
            <a:solidFill>
              <a:srgbClr val="D4CFC4"/>
            </a:solidFill>
            <a:prstDash val="solid"/>
          </a:ln>
        </p:spPr>
      </p:sp>
      <p:sp>
        <p:nvSpPr>
          <p:cNvPr id="11" name="Text 9"/>
          <p:cNvSpPr/>
          <p:nvPr/>
        </p:nvSpPr>
        <p:spPr>
          <a:xfrm>
            <a:off x="3502152" y="129844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45-30d</a:t>
            </a:r>
            <a:endParaRPr lang="en-US" sz="2200" dirty="0"/>
          </a:p>
        </p:txBody>
      </p:sp>
      <p:sp>
        <p:nvSpPr>
          <p:cNvPr id="12" name="Text 10"/>
          <p:cNvSpPr/>
          <p:nvPr/>
        </p:nvSpPr>
        <p:spPr>
          <a:xfrm>
            <a:off x="3502152" y="182880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Nominations open and close</a:t>
            </a:r>
            <a:endParaRPr lang="en-US" sz="1400" dirty="0"/>
          </a:p>
        </p:txBody>
      </p:sp>
      <p:sp>
        <p:nvSpPr>
          <p:cNvPr id="13" name="Shape 11"/>
          <p:cNvSpPr/>
          <p:nvPr/>
        </p:nvSpPr>
        <p:spPr>
          <a:xfrm>
            <a:off x="6172200" y="1097280"/>
            <a:ext cx="2697480" cy="1783080"/>
          </a:xfrm>
          <a:prstGeom prst="rect">
            <a:avLst/>
          </a:prstGeom>
          <a:solidFill>
            <a:srgbClr val="FFFCF6"/>
          </a:solidFill>
          <a:ln w="9525">
            <a:solidFill>
              <a:srgbClr val="D4CFC4"/>
            </a:solidFill>
            <a:prstDash val="solid"/>
          </a:ln>
        </p:spPr>
      </p:sp>
      <p:sp>
        <p:nvSpPr>
          <p:cNvPr id="14" name="Text 12"/>
          <p:cNvSpPr/>
          <p:nvPr/>
        </p:nvSpPr>
        <p:spPr>
          <a:xfrm>
            <a:off x="6336792" y="129844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72h</a:t>
            </a:r>
            <a:endParaRPr lang="en-US" sz="2200" dirty="0"/>
          </a:p>
        </p:txBody>
      </p:sp>
      <p:sp>
        <p:nvSpPr>
          <p:cNvPr id="15" name="Text 13"/>
          <p:cNvSpPr/>
          <p:nvPr/>
        </p:nvSpPr>
        <p:spPr>
          <a:xfrm>
            <a:off x="6336792" y="182880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NIEC flags curable defects</a:t>
            </a:r>
            <a:endParaRPr lang="en-US" sz="1400" dirty="0"/>
          </a:p>
        </p:txBody>
      </p:sp>
      <p:sp>
        <p:nvSpPr>
          <p:cNvPr id="16" name="Shape 14"/>
          <p:cNvSpPr/>
          <p:nvPr/>
        </p:nvSpPr>
        <p:spPr>
          <a:xfrm>
            <a:off x="9006840" y="1097280"/>
            <a:ext cx="2697480" cy="1783080"/>
          </a:xfrm>
          <a:prstGeom prst="rect">
            <a:avLst/>
          </a:prstGeom>
          <a:solidFill>
            <a:srgbClr val="FFFCF6"/>
          </a:solidFill>
          <a:ln w="9525">
            <a:solidFill>
              <a:srgbClr val="D4CFC4"/>
            </a:solidFill>
            <a:prstDash val="solid"/>
          </a:ln>
        </p:spPr>
      </p:sp>
      <p:sp>
        <p:nvSpPr>
          <p:cNvPr id="17" name="Text 15"/>
          <p:cNvSpPr/>
          <p:nvPr/>
        </p:nvSpPr>
        <p:spPr>
          <a:xfrm>
            <a:off x="9171432" y="129844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96h</a:t>
            </a:r>
            <a:endParaRPr lang="en-US" sz="2200" dirty="0"/>
          </a:p>
        </p:txBody>
      </p:sp>
      <p:sp>
        <p:nvSpPr>
          <p:cNvPr id="18" name="Text 16"/>
          <p:cNvSpPr/>
          <p:nvPr/>
        </p:nvSpPr>
        <p:spPr>
          <a:xfrm>
            <a:off x="9171432" y="182880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CAP affiliation decision</a:t>
            </a:r>
            <a:endParaRPr lang="en-US" sz="1400" dirty="0"/>
          </a:p>
        </p:txBody>
      </p:sp>
      <p:sp>
        <p:nvSpPr>
          <p:cNvPr id="19" name="Shape 17"/>
          <p:cNvSpPr/>
          <p:nvPr/>
        </p:nvSpPr>
        <p:spPr>
          <a:xfrm>
            <a:off x="502920" y="3063240"/>
            <a:ext cx="2697480" cy="1783080"/>
          </a:xfrm>
          <a:prstGeom prst="rect">
            <a:avLst/>
          </a:prstGeom>
          <a:solidFill>
            <a:srgbClr val="FFFCF6"/>
          </a:solidFill>
          <a:ln w="9525">
            <a:solidFill>
              <a:srgbClr val="D4CFC4"/>
            </a:solidFill>
            <a:prstDash val="solid"/>
          </a:ln>
        </p:spPr>
      </p:sp>
      <p:sp>
        <p:nvSpPr>
          <p:cNvPr id="20" name="Text 18"/>
          <p:cNvSpPr/>
          <p:nvPr/>
        </p:nvSpPr>
        <p:spPr>
          <a:xfrm>
            <a:off x="667512" y="326440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21d</a:t>
            </a:r>
            <a:endParaRPr lang="en-US" sz="2200" dirty="0"/>
          </a:p>
        </p:txBody>
      </p:sp>
      <p:sp>
        <p:nvSpPr>
          <p:cNvPr id="21" name="Text 19"/>
          <p:cNvSpPr/>
          <p:nvPr/>
        </p:nvSpPr>
        <p:spPr>
          <a:xfrm>
            <a:off x="667512" y="379476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Provisional list, latest</a:t>
            </a:r>
            <a:endParaRPr lang="en-US" sz="1400" dirty="0"/>
          </a:p>
        </p:txBody>
      </p:sp>
      <p:sp>
        <p:nvSpPr>
          <p:cNvPr id="22" name="Shape 20"/>
          <p:cNvSpPr/>
          <p:nvPr/>
        </p:nvSpPr>
        <p:spPr>
          <a:xfrm>
            <a:off x="3337560" y="3063240"/>
            <a:ext cx="2697480" cy="1783080"/>
          </a:xfrm>
          <a:prstGeom prst="rect">
            <a:avLst/>
          </a:prstGeom>
          <a:solidFill>
            <a:srgbClr val="FFFCF6"/>
          </a:solidFill>
          <a:ln w="9525">
            <a:solidFill>
              <a:srgbClr val="D4CFC4"/>
            </a:solidFill>
            <a:prstDash val="solid"/>
          </a:ln>
        </p:spPr>
      </p:sp>
      <p:sp>
        <p:nvSpPr>
          <p:cNvPr id="23" name="Text 21"/>
          <p:cNvSpPr/>
          <p:nvPr/>
        </p:nvSpPr>
        <p:spPr>
          <a:xfrm>
            <a:off x="3502152" y="326440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72h</a:t>
            </a:r>
            <a:endParaRPr lang="en-US" sz="2200" dirty="0"/>
          </a:p>
        </p:txBody>
      </p:sp>
      <p:sp>
        <p:nvSpPr>
          <p:cNvPr id="24" name="Text 22"/>
          <p:cNvSpPr/>
          <p:nvPr/>
        </p:nvSpPr>
        <p:spPr>
          <a:xfrm>
            <a:off x="3502152" y="379476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Objections filed</a:t>
            </a:r>
            <a:endParaRPr lang="en-US" sz="1400" dirty="0"/>
          </a:p>
        </p:txBody>
      </p:sp>
      <p:sp>
        <p:nvSpPr>
          <p:cNvPr id="25" name="Shape 23"/>
          <p:cNvSpPr/>
          <p:nvPr/>
        </p:nvSpPr>
        <p:spPr>
          <a:xfrm>
            <a:off x="6172200" y="3063240"/>
            <a:ext cx="2697480" cy="1783080"/>
          </a:xfrm>
          <a:prstGeom prst="rect">
            <a:avLst/>
          </a:prstGeom>
          <a:solidFill>
            <a:srgbClr val="FFFCF6"/>
          </a:solidFill>
          <a:ln w="9525">
            <a:solidFill>
              <a:srgbClr val="D4CFC4"/>
            </a:solidFill>
            <a:prstDash val="solid"/>
          </a:ln>
        </p:spPr>
      </p:sp>
      <p:sp>
        <p:nvSpPr>
          <p:cNvPr id="26" name="Text 24"/>
          <p:cNvSpPr/>
          <p:nvPr/>
        </p:nvSpPr>
        <p:spPr>
          <a:xfrm>
            <a:off x="6336792" y="326440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72h</a:t>
            </a:r>
            <a:endParaRPr lang="en-US" sz="2200" dirty="0"/>
          </a:p>
        </p:txBody>
      </p:sp>
      <p:sp>
        <p:nvSpPr>
          <p:cNvPr id="27" name="Text 25"/>
          <p:cNvSpPr/>
          <p:nvPr/>
        </p:nvSpPr>
        <p:spPr>
          <a:xfrm>
            <a:off x="6336792" y="379476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Tribunal decision</a:t>
            </a:r>
            <a:endParaRPr lang="en-US" sz="1400" dirty="0"/>
          </a:p>
        </p:txBody>
      </p:sp>
      <p:sp>
        <p:nvSpPr>
          <p:cNvPr id="28" name="Shape 26"/>
          <p:cNvSpPr/>
          <p:nvPr/>
        </p:nvSpPr>
        <p:spPr>
          <a:xfrm>
            <a:off x="9006840" y="3063240"/>
            <a:ext cx="2697480" cy="1783080"/>
          </a:xfrm>
          <a:prstGeom prst="rect">
            <a:avLst/>
          </a:prstGeom>
          <a:solidFill>
            <a:srgbClr val="FFFCF6"/>
          </a:solidFill>
          <a:ln w="9525">
            <a:solidFill>
              <a:srgbClr val="D4CFC4"/>
            </a:solidFill>
            <a:prstDash val="solid"/>
          </a:ln>
        </p:spPr>
      </p:sp>
      <p:sp>
        <p:nvSpPr>
          <p:cNvPr id="29" name="Text 27"/>
          <p:cNvSpPr/>
          <p:nvPr/>
        </p:nvSpPr>
        <p:spPr>
          <a:xfrm>
            <a:off x="9171432" y="3264408"/>
            <a:ext cx="2377440" cy="41148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7d</a:t>
            </a:r>
            <a:endParaRPr lang="en-US" sz="2200" dirty="0"/>
          </a:p>
        </p:txBody>
      </p:sp>
      <p:sp>
        <p:nvSpPr>
          <p:cNvPr id="30" name="Text 28"/>
          <p:cNvSpPr/>
          <p:nvPr/>
        </p:nvSpPr>
        <p:spPr>
          <a:xfrm>
            <a:off x="9171432" y="3794760"/>
            <a:ext cx="2377440" cy="77724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Supreme Court, law only</a:t>
            </a:r>
            <a:endParaRPr lang="en-US" sz="1400" dirty="0"/>
          </a:p>
        </p:txBody>
      </p:sp>
      <p:sp>
        <p:nvSpPr>
          <p:cNvPr id="31" name="Text 29"/>
          <p:cNvSpPr/>
          <p:nvPr/>
        </p:nvSpPr>
        <p:spPr>
          <a:xfrm>
            <a:off x="502920" y="5120640"/>
            <a:ext cx="11155680" cy="59436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Standing to object: another candidate for that seat, 50 registered voters of that seat, or the NIEC compliance officer on fraud. Deposit: USD 1,000 / USD 400, refundable at 10% of the vote.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13</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ELECTORAL ADMINISTRATION</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Two referees, one standard.</a:t>
            </a:r>
            <a:endParaRPr lang="en-US" sz="2600" dirty="0"/>
          </a:p>
        </p:txBody>
      </p:sp>
      <p:sp>
        <p:nvSpPr>
          <p:cNvPr id="7" name="Shape 5"/>
          <p:cNvSpPr/>
          <p:nvPr/>
        </p:nvSpPr>
        <p:spPr>
          <a:xfrm>
            <a:off x="502920" y="1097280"/>
            <a:ext cx="5486400" cy="4937760"/>
          </a:xfrm>
          <a:prstGeom prst="rect">
            <a:avLst/>
          </a:prstGeom>
          <a:solidFill>
            <a:srgbClr val="0B1F33"/>
          </a:solidFill>
          <a:ln w="12700">
            <a:solidFill>
              <a:srgbClr val="0B1F33"/>
            </a:solidFill>
            <a:prstDash val="solid"/>
          </a:ln>
        </p:spPr>
      </p:sp>
      <p:sp>
        <p:nvSpPr>
          <p:cNvPr id="8" name="Text 6"/>
          <p:cNvSpPr/>
          <p:nvPr/>
        </p:nvSpPr>
        <p:spPr>
          <a:xfrm>
            <a:off x="822960" y="1325880"/>
            <a:ext cx="4846320" cy="365760"/>
          </a:xfrm>
          <a:prstGeom prst="rect">
            <a:avLst/>
          </a:prstGeom>
          <a:noFill/>
          <a:ln/>
        </p:spPr>
        <p:txBody>
          <a:bodyPr wrap="square" lIns="0" tIns="0" rIns="0" bIns="0" rtlCol="0" anchor="ctr"/>
          <a:lstStyle/>
          <a:p>
            <a:pPr indent="0" marL="0">
              <a:buNone/>
            </a:pPr>
            <a:r>
              <a:rPr lang="en-US" sz="2200" dirty="0">
                <a:solidFill>
                  <a:srgbClr val="B0893E"/>
                </a:solidFill>
                <a:latin typeface="Georgia" pitchFamily="34" charset="0"/>
                <a:ea typeface="Georgia" pitchFamily="34" charset="-122"/>
                <a:cs typeface="Georgia" pitchFamily="34" charset="-120"/>
              </a:rPr>
              <a:t>NIEC</a:t>
            </a:r>
            <a:endParaRPr lang="en-US" sz="2200" dirty="0"/>
          </a:p>
        </p:txBody>
      </p:sp>
      <p:sp>
        <p:nvSpPr>
          <p:cNvPr id="9" name="Text 7"/>
          <p:cNvSpPr/>
          <p:nvPr/>
        </p:nvSpPr>
        <p:spPr>
          <a:xfrm>
            <a:off x="822960" y="1737360"/>
            <a:ext cx="4846320" cy="32004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National Independent Election Commission</a:t>
            </a:r>
            <a:endParaRPr lang="en-US" sz="1400" dirty="0"/>
          </a:p>
        </p:txBody>
      </p:sp>
      <p:sp>
        <p:nvSpPr>
          <p:cNvPr id="10" name="Text 8"/>
          <p:cNvSpPr/>
          <p:nvPr/>
        </p:nvSpPr>
        <p:spPr>
          <a:xfrm>
            <a:off x="822960" y="2194560"/>
            <a:ext cx="4846320" cy="5029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  Sole authority over federal parliamentary elections</a:t>
            </a:r>
            <a:endParaRPr lang="en-US" sz="1400" dirty="0"/>
          </a:p>
        </p:txBody>
      </p:sp>
      <p:sp>
        <p:nvSpPr>
          <p:cNvPr id="11" name="Text 9"/>
          <p:cNvSpPr/>
          <p:nvPr/>
        </p:nvSpPr>
        <p:spPr>
          <a:xfrm>
            <a:off x="822960" y="2724912"/>
            <a:ext cx="4846320" cy="5029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  Publishes and locks the Seat Matrix</a:t>
            </a:r>
            <a:endParaRPr lang="en-US" sz="1400" dirty="0"/>
          </a:p>
        </p:txBody>
      </p:sp>
      <p:sp>
        <p:nvSpPr>
          <p:cNvPr id="12" name="Text 10"/>
          <p:cNvSpPr/>
          <p:nvPr/>
        </p:nvSpPr>
        <p:spPr>
          <a:xfrm>
            <a:off x="822960" y="3255264"/>
            <a:ext cx="4846320" cy="5029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  Runs biometric registration and verification</a:t>
            </a:r>
            <a:endParaRPr lang="en-US" sz="1400" dirty="0"/>
          </a:p>
        </p:txBody>
      </p:sp>
      <p:sp>
        <p:nvSpPr>
          <p:cNvPr id="13" name="Text 11"/>
          <p:cNvSpPr/>
          <p:nvPr/>
        </p:nvSpPr>
        <p:spPr>
          <a:xfrm>
            <a:off x="822960" y="3785616"/>
            <a:ext cx="4846320" cy="5029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  Certifies candidates; constitutes each CAP</a:t>
            </a:r>
            <a:endParaRPr lang="en-US" sz="1400" dirty="0"/>
          </a:p>
        </p:txBody>
      </p:sp>
      <p:sp>
        <p:nvSpPr>
          <p:cNvPr id="14" name="Text 12"/>
          <p:cNvSpPr/>
          <p:nvPr/>
        </p:nvSpPr>
        <p:spPr>
          <a:xfrm>
            <a:off x="822960" y="4315968"/>
            <a:ext cx="4846320" cy="5029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  Administers the single nationwide polling day</a:t>
            </a:r>
            <a:endParaRPr lang="en-US" sz="1400" dirty="0"/>
          </a:p>
        </p:txBody>
      </p:sp>
      <p:sp>
        <p:nvSpPr>
          <p:cNvPr id="15" name="Text 13"/>
          <p:cNvSpPr/>
          <p:nvPr/>
        </p:nvSpPr>
        <p:spPr>
          <a:xfrm>
            <a:off x="822960" y="4846320"/>
            <a:ext cx="4846320" cy="502920"/>
          </a:xfrm>
          <a:prstGeom prst="rect">
            <a:avLst/>
          </a:prstGeom>
          <a:noFill/>
          <a:ln/>
        </p:spPr>
        <p:txBody>
          <a:bodyPr wrap="square" lIns="0" tIns="0" rIns="0" bIns="0" rtlCol="0" anchor="ctr"/>
          <a:lstStyle/>
          <a:p>
            <a:pPr indent="0" marL="0">
              <a:buNone/>
            </a:pPr>
            <a:r>
              <a:rPr lang="en-US" sz="1400" dirty="0">
                <a:solidFill>
                  <a:srgbClr val="F6F3EB"/>
                </a:solidFill>
                <a:latin typeface="Calibri" pitchFamily="34" charset="0"/>
                <a:ea typeface="Calibri" pitchFamily="34" charset="-122"/>
                <a:cs typeface="Calibri" pitchFamily="34" charset="-120"/>
              </a:rPr>
              <a:t>-  Appointment must be multi-pillar, not a presidential slate</a:t>
            </a:r>
            <a:endParaRPr lang="en-US" sz="1400" dirty="0"/>
          </a:p>
        </p:txBody>
      </p:sp>
      <p:sp>
        <p:nvSpPr>
          <p:cNvPr id="16" name="Shape 14"/>
          <p:cNvSpPr/>
          <p:nvPr/>
        </p:nvSpPr>
        <p:spPr>
          <a:xfrm>
            <a:off x="6263640" y="1097280"/>
            <a:ext cx="5394960" cy="4937760"/>
          </a:xfrm>
          <a:prstGeom prst="rect">
            <a:avLst/>
          </a:prstGeom>
          <a:solidFill>
            <a:srgbClr val="FFFCF6"/>
          </a:solidFill>
          <a:ln w="9525">
            <a:solidFill>
              <a:srgbClr val="D4CFC4"/>
            </a:solidFill>
            <a:prstDash val="solid"/>
          </a:ln>
        </p:spPr>
      </p:sp>
      <p:sp>
        <p:nvSpPr>
          <p:cNvPr id="17" name="Text 15"/>
          <p:cNvSpPr/>
          <p:nvPr/>
        </p:nvSpPr>
        <p:spPr>
          <a:xfrm>
            <a:off x="6583680" y="1325880"/>
            <a:ext cx="4846320" cy="365760"/>
          </a:xfrm>
          <a:prstGeom prst="rect">
            <a:avLst/>
          </a:prstGeom>
          <a:noFill/>
          <a:ln/>
        </p:spPr>
        <p:txBody>
          <a:bodyPr wrap="square" lIns="0" tIns="0" rIns="0" bIns="0" rtlCol="0" anchor="ctr"/>
          <a:lstStyle/>
          <a:p>
            <a:pPr indent="0" marL="0">
              <a:buNone/>
            </a:pPr>
            <a:r>
              <a:rPr lang="en-US" sz="2200" dirty="0">
                <a:solidFill>
                  <a:srgbClr val="1E6BB8"/>
                </a:solidFill>
                <a:latin typeface="Georgia" pitchFamily="34" charset="0"/>
                <a:ea typeface="Georgia" pitchFamily="34" charset="-122"/>
                <a:cs typeface="Georgia" pitchFamily="34" charset="-120"/>
              </a:rPr>
              <a:t>ISEC</a:t>
            </a:r>
            <a:endParaRPr lang="en-US" sz="2200" dirty="0"/>
          </a:p>
        </p:txBody>
      </p:sp>
      <p:sp>
        <p:nvSpPr>
          <p:cNvPr id="18" name="Text 16"/>
          <p:cNvSpPr/>
          <p:nvPr/>
        </p:nvSpPr>
        <p:spPr>
          <a:xfrm>
            <a:off x="6583680" y="1737360"/>
            <a:ext cx="4846320" cy="320040"/>
          </a:xfrm>
          <a:prstGeom prst="rect">
            <a:avLst/>
          </a:prstGeom>
          <a:noFill/>
          <a:ln/>
        </p:spPr>
        <p:txBody>
          <a:bodyPr wrap="square" lIns="0" tIns="0" rIns="0" bIns="0" rtlCol="0" anchor="ctr"/>
          <a:lstStyle/>
          <a:p>
            <a:pPr indent="0" marL="0">
              <a:buNone/>
            </a:pPr>
            <a:r>
              <a:rPr lang="en-US" sz="1400" dirty="0">
                <a:solidFill>
                  <a:srgbClr val="6B6458"/>
                </a:solidFill>
                <a:latin typeface="Calibri" pitchFamily="34" charset="0"/>
                <a:ea typeface="Calibri" pitchFamily="34" charset="-122"/>
                <a:cs typeface="Calibri" pitchFamily="34" charset="-120"/>
              </a:rPr>
              <a:t>Independent State Election Commission</a:t>
            </a:r>
            <a:endParaRPr lang="en-US" sz="1400" dirty="0"/>
          </a:p>
        </p:txBody>
      </p:sp>
      <p:sp>
        <p:nvSpPr>
          <p:cNvPr id="19" name="Text 17"/>
          <p:cNvSpPr/>
          <p:nvPr/>
        </p:nvSpPr>
        <p:spPr>
          <a:xfrm>
            <a:off x="6583680" y="2194560"/>
            <a:ext cx="48006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  One per Federal Member State</a:t>
            </a:r>
            <a:endParaRPr lang="en-US" sz="1400" dirty="0"/>
          </a:p>
        </p:txBody>
      </p:sp>
      <p:sp>
        <p:nvSpPr>
          <p:cNvPr id="20" name="Text 18"/>
          <p:cNvSpPr/>
          <p:nvPr/>
        </p:nvSpPr>
        <p:spPr>
          <a:xfrm>
            <a:off x="6583680" y="2724912"/>
            <a:ext cx="48006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  Runs state assembly and municipal elections</a:t>
            </a:r>
            <a:endParaRPr lang="en-US" sz="1400" dirty="0"/>
          </a:p>
        </p:txBody>
      </p:sp>
      <p:sp>
        <p:nvSpPr>
          <p:cNvPr id="21" name="Text 19"/>
          <p:cNvSpPr/>
          <p:nvPr/>
        </p:nvSpPr>
        <p:spPr>
          <a:xfrm>
            <a:off x="6583680" y="3255264"/>
            <a:ext cx="48006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  Must meet national standards on biometrics and integrity</a:t>
            </a:r>
            <a:endParaRPr lang="en-US" sz="1400" dirty="0"/>
          </a:p>
        </p:txBody>
      </p:sp>
      <p:sp>
        <p:nvSpPr>
          <p:cNvPr id="22" name="Text 20"/>
          <p:cNvSpPr/>
          <p:nvPr/>
        </p:nvSpPr>
        <p:spPr>
          <a:xfrm>
            <a:off x="6583680" y="3785616"/>
            <a:ext cx="48006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  May adapt local procedure; may not lower the floor</a:t>
            </a:r>
            <a:endParaRPr lang="en-US" sz="1400" dirty="0"/>
          </a:p>
        </p:txBody>
      </p:sp>
      <p:sp>
        <p:nvSpPr>
          <p:cNvPr id="23" name="Text 21"/>
          <p:cNvSpPr/>
          <p:nvPr/>
        </p:nvSpPr>
        <p:spPr>
          <a:xfrm>
            <a:off x="6583680" y="4315968"/>
            <a:ext cx="48006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  Disputes with NIEC go to mediation, then arbitration</a:t>
            </a:r>
            <a:endParaRPr lang="en-US" sz="1400" dirty="0"/>
          </a:p>
        </p:txBody>
      </p:sp>
      <p:sp>
        <p:nvSpPr>
          <p:cNvPr id="24" name="Text 22"/>
          <p:cNvSpPr/>
          <p:nvPr/>
        </p:nvSpPr>
        <p:spPr>
          <a:xfrm>
            <a:off x="6583680" y="4846320"/>
            <a:ext cx="480060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  Dual commissions are the federal bargain, not a courtesy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14</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OPERATIONS</a:t>
            </a:r>
            <a:endParaRPr lang="en-US" sz="1100" dirty="0"/>
          </a:p>
        </p:txBody>
      </p:sp>
      <p:sp>
        <p:nvSpPr>
          <p:cNvPr id="6" name="Text 4"/>
          <p:cNvSpPr/>
          <p:nvPr/>
        </p:nvSpPr>
        <p:spPr>
          <a:xfrm>
            <a:off x="502920" y="502920"/>
            <a:ext cx="11155680" cy="45720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A national poll with a thin footprint — say so.</a:t>
            </a:r>
            <a:endParaRPr lang="en-US" sz="2400" dirty="0"/>
          </a:p>
        </p:txBody>
      </p:sp>
      <p:sp>
        <p:nvSpPr>
          <p:cNvPr id="7" name="Shape 5"/>
          <p:cNvSpPr/>
          <p:nvPr/>
        </p:nvSpPr>
        <p:spPr>
          <a:xfrm>
            <a:off x="502920" y="1143000"/>
            <a:ext cx="3611880" cy="2148840"/>
          </a:xfrm>
          <a:prstGeom prst="rect">
            <a:avLst/>
          </a:prstGeom>
          <a:solidFill>
            <a:srgbClr val="FFFCF6"/>
          </a:solidFill>
          <a:ln w="9525">
            <a:solidFill>
              <a:srgbClr val="D4CFC4"/>
            </a:solidFill>
            <a:prstDash val="solid"/>
          </a:ln>
        </p:spPr>
      </p:sp>
      <p:sp>
        <p:nvSpPr>
          <p:cNvPr id="8" name="Text 6"/>
          <p:cNvSpPr/>
          <p:nvPr/>
        </p:nvSpPr>
        <p:spPr>
          <a:xfrm>
            <a:off x="704088" y="1325880"/>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Biometrics</a:t>
            </a:r>
            <a:endParaRPr lang="en-US" sz="1600" dirty="0"/>
          </a:p>
        </p:txBody>
      </p:sp>
      <p:sp>
        <p:nvSpPr>
          <p:cNvPr id="9" name="Text 7"/>
          <p:cNvSpPr/>
          <p:nvPr/>
        </p:nvSpPr>
        <p:spPr>
          <a:xfrm>
            <a:off x="704088" y="1783080"/>
            <a:ext cx="3200400" cy="128016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Mandatory registration and verification. Interoperable across FMS. Used as an interim population proxy until a census exists.</a:t>
            </a:r>
            <a:endParaRPr lang="en-US" sz="1300" dirty="0"/>
          </a:p>
        </p:txBody>
      </p:sp>
      <p:sp>
        <p:nvSpPr>
          <p:cNvPr id="10" name="Shape 8"/>
          <p:cNvSpPr/>
          <p:nvPr/>
        </p:nvSpPr>
        <p:spPr>
          <a:xfrm>
            <a:off x="4297680" y="1143000"/>
            <a:ext cx="3611880" cy="2148840"/>
          </a:xfrm>
          <a:prstGeom prst="rect">
            <a:avLst/>
          </a:prstGeom>
          <a:solidFill>
            <a:srgbClr val="FFFCF6"/>
          </a:solidFill>
          <a:ln w="9525">
            <a:solidFill>
              <a:srgbClr val="D4CFC4"/>
            </a:solidFill>
            <a:prstDash val="solid"/>
          </a:ln>
        </p:spPr>
      </p:sp>
      <p:sp>
        <p:nvSpPr>
          <p:cNvPr id="11" name="Text 9"/>
          <p:cNvSpPr/>
          <p:nvPr/>
        </p:nvSpPr>
        <p:spPr>
          <a:xfrm>
            <a:off x="4498848" y="1325880"/>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One day</a:t>
            </a:r>
            <a:endParaRPr lang="en-US" sz="1600" dirty="0"/>
          </a:p>
        </p:txBody>
      </p:sp>
      <p:sp>
        <p:nvSpPr>
          <p:cNvPr id="12" name="Text 10"/>
          <p:cNvSpPr/>
          <p:nvPr/>
        </p:nvSpPr>
        <p:spPr>
          <a:xfrm>
            <a:off x="4498848" y="1783080"/>
            <a:ext cx="3200400" cy="128016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A single nationwide polling day. No staggered state calendars that let early results reshape later ones.</a:t>
            </a:r>
            <a:endParaRPr lang="en-US" sz="1300" dirty="0"/>
          </a:p>
        </p:txBody>
      </p:sp>
      <p:sp>
        <p:nvSpPr>
          <p:cNvPr id="13" name="Shape 11"/>
          <p:cNvSpPr/>
          <p:nvPr/>
        </p:nvSpPr>
        <p:spPr>
          <a:xfrm>
            <a:off x="8092440" y="1143000"/>
            <a:ext cx="3611880" cy="2148840"/>
          </a:xfrm>
          <a:prstGeom prst="rect">
            <a:avLst/>
          </a:prstGeom>
          <a:solidFill>
            <a:srgbClr val="FFFCF6"/>
          </a:solidFill>
          <a:ln w="9525">
            <a:solidFill>
              <a:srgbClr val="D4CFC4"/>
            </a:solidFill>
            <a:prstDash val="solid"/>
          </a:ln>
        </p:spPr>
      </p:sp>
      <p:sp>
        <p:nvSpPr>
          <p:cNvPr id="14" name="Text 12"/>
          <p:cNvSpPr/>
          <p:nvPr/>
        </p:nvSpPr>
        <p:spPr>
          <a:xfrm>
            <a:off x="8293608" y="1325880"/>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Ten centres / FMS</a:t>
            </a:r>
            <a:endParaRPr lang="en-US" sz="1600" dirty="0"/>
          </a:p>
        </p:txBody>
      </p:sp>
      <p:sp>
        <p:nvSpPr>
          <p:cNvPr id="15" name="Text 13"/>
          <p:cNvSpPr/>
          <p:nvPr/>
        </p:nvSpPr>
        <p:spPr>
          <a:xfrm>
            <a:off x="8293608" y="1783080"/>
            <a:ext cx="3200400" cy="128016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Plus dedicated Benadir centres for Somaliland-allocated seats. This is a constrained-site election, not full territorial coverage.</a:t>
            </a:r>
            <a:endParaRPr lang="en-US" sz="1300" dirty="0"/>
          </a:p>
        </p:txBody>
      </p:sp>
      <p:sp>
        <p:nvSpPr>
          <p:cNvPr id="16" name="Shape 14"/>
          <p:cNvSpPr/>
          <p:nvPr/>
        </p:nvSpPr>
        <p:spPr>
          <a:xfrm>
            <a:off x="502920" y="3474720"/>
            <a:ext cx="3611880" cy="2148840"/>
          </a:xfrm>
          <a:prstGeom prst="rect">
            <a:avLst/>
          </a:prstGeom>
          <a:solidFill>
            <a:srgbClr val="FFFCF6"/>
          </a:solidFill>
          <a:ln w="9525">
            <a:solidFill>
              <a:srgbClr val="D4CFC4"/>
            </a:solidFill>
            <a:prstDash val="solid"/>
          </a:ln>
        </p:spPr>
      </p:sp>
      <p:sp>
        <p:nvSpPr>
          <p:cNvPr id="17" name="Text 15"/>
          <p:cNvSpPr/>
          <p:nvPr/>
        </p:nvSpPr>
        <p:spPr>
          <a:xfrm>
            <a:off x="704088" y="3657600"/>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Paper, not theatre</a:t>
            </a:r>
            <a:endParaRPr lang="en-US" sz="1600" dirty="0"/>
          </a:p>
        </p:txBody>
      </p:sp>
      <p:sp>
        <p:nvSpPr>
          <p:cNvPr id="18" name="Text 16"/>
          <p:cNvSpPr/>
          <p:nvPr/>
        </p:nvSpPr>
        <p:spPr>
          <a:xfrm>
            <a:off x="704088" y="4114800"/>
            <a:ext cx="3200400" cy="128016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Paper ballots. Computers do not decide the count. Alignment with what can actually be observed.</a:t>
            </a:r>
            <a:endParaRPr lang="en-US" sz="1300" dirty="0"/>
          </a:p>
        </p:txBody>
      </p:sp>
      <p:sp>
        <p:nvSpPr>
          <p:cNvPr id="19" name="Shape 17"/>
          <p:cNvSpPr/>
          <p:nvPr/>
        </p:nvSpPr>
        <p:spPr>
          <a:xfrm>
            <a:off x="4297680" y="3474720"/>
            <a:ext cx="3611880" cy="2148840"/>
          </a:xfrm>
          <a:prstGeom prst="rect">
            <a:avLst/>
          </a:prstGeom>
          <a:solidFill>
            <a:srgbClr val="FFFCF6"/>
          </a:solidFill>
          <a:ln w="9525">
            <a:solidFill>
              <a:srgbClr val="D4CFC4"/>
            </a:solidFill>
            <a:prstDash val="solid"/>
          </a:ln>
        </p:spPr>
      </p:sp>
      <p:sp>
        <p:nvSpPr>
          <p:cNvPr id="20" name="Text 18"/>
          <p:cNvSpPr/>
          <p:nvPr/>
        </p:nvSpPr>
        <p:spPr>
          <a:xfrm>
            <a:off x="4498848" y="3657600"/>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Security tracks capacity</a:t>
            </a:r>
            <a:endParaRPr lang="en-US" sz="1600" dirty="0"/>
          </a:p>
        </p:txBody>
      </p:sp>
      <p:sp>
        <p:nvSpPr>
          <p:cNvPr id="21" name="Text 19"/>
          <p:cNvSpPr/>
          <p:nvPr/>
        </p:nvSpPr>
        <p:spPr>
          <a:xfrm>
            <a:off x="4498848" y="4114800"/>
            <a:ext cx="3200400" cy="128016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The calendar follows available security. High-risk seats can convert to community-roll rather than be abandoned.</a:t>
            </a:r>
            <a:endParaRPr lang="en-US" sz="1300" dirty="0"/>
          </a:p>
        </p:txBody>
      </p:sp>
      <p:sp>
        <p:nvSpPr>
          <p:cNvPr id="22" name="Shape 20"/>
          <p:cNvSpPr/>
          <p:nvPr/>
        </p:nvSpPr>
        <p:spPr>
          <a:xfrm>
            <a:off x="8092440" y="3474720"/>
            <a:ext cx="3611880" cy="2148840"/>
          </a:xfrm>
          <a:prstGeom prst="rect">
            <a:avLst/>
          </a:prstGeom>
          <a:solidFill>
            <a:srgbClr val="FFFCF6"/>
          </a:solidFill>
          <a:ln w="9525">
            <a:solidFill>
              <a:srgbClr val="D4CFC4"/>
            </a:solidFill>
            <a:prstDash val="solid"/>
          </a:ln>
        </p:spPr>
      </p:sp>
      <p:sp>
        <p:nvSpPr>
          <p:cNvPr id="23" name="Text 21"/>
          <p:cNvSpPr/>
          <p:nvPr/>
        </p:nvSpPr>
        <p:spPr>
          <a:xfrm>
            <a:off x="8293608" y="3657600"/>
            <a:ext cx="3200400" cy="36576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Money is a political risk</a:t>
            </a:r>
            <a:endParaRPr lang="en-US" sz="1600" dirty="0"/>
          </a:p>
        </p:txBody>
      </p:sp>
      <p:sp>
        <p:nvSpPr>
          <p:cNvPr id="24" name="Text 22"/>
          <p:cNvSpPr/>
          <p:nvPr/>
        </p:nvSpPr>
        <p:spPr>
          <a:xfrm>
            <a:off x="8293608" y="4114800"/>
            <a:ext cx="3200400" cy="128016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A biometric national day is expensive. Funding gaps become legitimacy crises. Quarterly public reporting is part of the model.</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15</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GENDER EQUITY</a:t>
            </a:r>
            <a:endParaRPr lang="en-US" sz="1100" dirty="0"/>
          </a:p>
        </p:txBody>
      </p:sp>
      <p:sp>
        <p:nvSpPr>
          <p:cNvPr id="6" name="Text 4"/>
          <p:cNvSpPr/>
          <p:nvPr/>
        </p:nvSpPr>
        <p:spPr>
          <a:xfrm>
            <a:off x="502920" y="502920"/>
            <a:ext cx="11155680" cy="45720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Thirty percent is a reserved seat, not a target.</a:t>
            </a:r>
            <a:endParaRPr lang="en-US" sz="2400" dirty="0"/>
          </a:p>
        </p:txBody>
      </p:sp>
      <p:sp>
        <p:nvSpPr>
          <p:cNvPr id="7" name="Shape 5"/>
          <p:cNvSpPr/>
          <p:nvPr/>
        </p:nvSpPr>
        <p:spPr>
          <a:xfrm>
            <a:off x="502920" y="1143000"/>
            <a:ext cx="3749040" cy="4892040"/>
          </a:xfrm>
          <a:prstGeom prst="rect">
            <a:avLst/>
          </a:prstGeom>
          <a:solidFill>
            <a:srgbClr val="0B1F33"/>
          </a:solidFill>
          <a:ln w="12700">
            <a:solidFill>
              <a:srgbClr val="0B1F33"/>
            </a:solidFill>
            <a:prstDash val="solid"/>
          </a:ln>
        </p:spPr>
      </p:sp>
      <p:sp>
        <p:nvSpPr>
          <p:cNvPr id="8" name="Text 6"/>
          <p:cNvSpPr/>
          <p:nvPr/>
        </p:nvSpPr>
        <p:spPr>
          <a:xfrm>
            <a:off x="777240" y="1554480"/>
            <a:ext cx="3200400" cy="1005840"/>
          </a:xfrm>
          <a:prstGeom prst="rect">
            <a:avLst/>
          </a:prstGeom>
          <a:noFill/>
          <a:ln/>
        </p:spPr>
        <p:txBody>
          <a:bodyPr wrap="square" lIns="0" tIns="0" rIns="0" bIns="0" rtlCol="0" anchor="ctr"/>
          <a:lstStyle/>
          <a:p>
            <a:pPr indent="0" marL="0">
              <a:buNone/>
            </a:pPr>
            <a:r>
              <a:rPr lang="en-US" sz="6000" dirty="0">
                <a:solidFill>
                  <a:srgbClr val="B0893E"/>
                </a:solidFill>
                <a:latin typeface="Georgia" pitchFamily="34" charset="0"/>
                <a:ea typeface="Georgia" pitchFamily="34" charset="-122"/>
                <a:cs typeface="Georgia" pitchFamily="34" charset="-120"/>
              </a:rPr>
              <a:t>83</a:t>
            </a:r>
            <a:endParaRPr lang="en-US" sz="6000" dirty="0"/>
          </a:p>
        </p:txBody>
      </p:sp>
      <p:sp>
        <p:nvSpPr>
          <p:cNvPr id="9" name="Text 7"/>
          <p:cNvSpPr/>
          <p:nvPr/>
        </p:nvSpPr>
        <p:spPr>
          <a:xfrm>
            <a:off x="777240" y="2697480"/>
            <a:ext cx="3200400" cy="1005840"/>
          </a:xfrm>
          <a:prstGeom prst="rect">
            <a:avLst/>
          </a:prstGeom>
          <a:noFill/>
          <a:ln/>
        </p:spPr>
        <p:txBody>
          <a:bodyPr wrap="square" lIns="0" tIns="0" rIns="0" bIns="0" rtlCol="0" anchor="ctr"/>
          <a:lstStyle/>
          <a:p>
            <a:pPr indent="0" marL="0">
              <a:buNone/>
            </a:pPr>
            <a:r>
              <a:rPr lang="en-US" sz="1600" dirty="0">
                <a:solidFill>
                  <a:srgbClr val="F6F3EB"/>
                </a:solidFill>
                <a:latin typeface="Calibri" pitchFamily="34" charset="0"/>
                <a:ea typeface="Calibri" pitchFamily="34" charset="-122"/>
                <a:cs typeface="Calibri" pitchFamily="34" charset="-120"/>
              </a:rPr>
              <a:t>of 275 seats pre-flagged on the Matrix. Only a woman may stand.</a:t>
            </a:r>
            <a:endParaRPr lang="en-US" sz="1600" dirty="0"/>
          </a:p>
        </p:txBody>
      </p:sp>
      <p:sp>
        <p:nvSpPr>
          <p:cNvPr id="10" name="Text 8"/>
          <p:cNvSpPr/>
          <p:nvPr/>
        </p:nvSpPr>
        <p:spPr>
          <a:xfrm>
            <a:off x="777240" y="3931920"/>
            <a:ext cx="3200400" cy="164592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Current House: 52 women, 19%. The quota has been a norm for a decade. Norms without named seats do not survive FPTP.</a:t>
            </a:r>
            <a:endParaRPr lang="en-US" sz="1400" dirty="0"/>
          </a:p>
        </p:txBody>
      </p:sp>
      <p:sp>
        <p:nvSpPr>
          <p:cNvPr id="11" name="Text 9"/>
          <p:cNvSpPr/>
          <p:nvPr/>
        </p:nvSpPr>
        <p:spPr>
          <a:xfrm>
            <a:off x="4572000" y="1143000"/>
            <a:ext cx="704088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Each major-clan share</a:t>
            </a:r>
            <a:endParaRPr lang="en-US" sz="1600" dirty="0"/>
          </a:p>
        </p:txBody>
      </p:sp>
      <p:sp>
        <p:nvSpPr>
          <p:cNvPr id="12" name="Text 10"/>
          <p:cNvSpPr/>
          <p:nvPr/>
        </p:nvSpPr>
        <p:spPr>
          <a:xfrm>
            <a:off x="4572000" y="1453896"/>
            <a:ext cx="704088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At least 19 reserved seats</a:t>
            </a:r>
            <a:endParaRPr lang="en-US" sz="1400" dirty="0"/>
          </a:p>
        </p:txBody>
      </p:sp>
      <p:sp>
        <p:nvSpPr>
          <p:cNvPr id="13" name="Text 11"/>
          <p:cNvSpPr/>
          <p:nvPr/>
        </p:nvSpPr>
        <p:spPr>
          <a:xfrm>
            <a:off x="4572000" y="2121408"/>
            <a:ext cx="704088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The 0.5 share</a:t>
            </a:r>
            <a:endParaRPr lang="en-US" sz="1600" dirty="0"/>
          </a:p>
        </p:txBody>
      </p:sp>
      <p:sp>
        <p:nvSpPr>
          <p:cNvPr id="14" name="Text 12"/>
          <p:cNvSpPr/>
          <p:nvPr/>
        </p:nvSpPr>
        <p:spPr>
          <a:xfrm>
            <a:off x="4572000" y="2432304"/>
            <a:ext cx="704088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At least 7 reserved seats</a:t>
            </a:r>
            <a:endParaRPr lang="en-US" sz="1400" dirty="0"/>
          </a:p>
        </p:txBody>
      </p:sp>
      <p:sp>
        <p:nvSpPr>
          <p:cNvPr id="15" name="Text 13"/>
          <p:cNvSpPr/>
          <p:nvPr/>
        </p:nvSpPr>
        <p:spPr>
          <a:xfrm>
            <a:off x="4572000" y="3099816"/>
            <a:ext cx="704088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Unreserved seats</a:t>
            </a:r>
            <a:endParaRPr lang="en-US" sz="1600" dirty="0"/>
          </a:p>
        </p:txBody>
      </p:sp>
      <p:sp>
        <p:nvSpPr>
          <p:cNvPr id="16" name="Text 14"/>
          <p:cNvSpPr/>
          <p:nvPr/>
        </p:nvSpPr>
        <p:spPr>
          <a:xfrm>
            <a:off x="4572000" y="3410712"/>
            <a:ext cx="704088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Women may stand; men may not stand on reserved seats</a:t>
            </a:r>
            <a:endParaRPr lang="en-US" sz="1400" dirty="0"/>
          </a:p>
        </p:txBody>
      </p:sp>
      <p:sp>
        <p:nvSpPr>
          <p:cNvPr id="17" name="Text 15"/>
          <p:cNvSpPr/>
          <p:nvPr/>
        </p:nvSpPr>
        <p:spPr>
          <a:xfrm>
            <a:off x="4572000" y="4078224"/>
            <a:ext cx="704088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Why not a candidate quota?</a:t>
            </a:r>
            <a:endParaRPr lang="en-US" sz="1600" dirty="0"/>
          </a:p>
        </p:txBody>
      </p:sp>
      <p:sp>
        <p:nvSpPr>
          <p:cNvPr id="18" name="Text 16"/>
          <p:cNvSpPr/>
          <p:nvPr/>
        </p:nvSpPr>
        <p:spPr>
          <a:xfrm>
            <a:off x="4572000" y="4389120"/>
            <a:ext cx="704088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In single-member FPTP a candidate quota does not guarantee winners. The reservation has to live on the Matrix.</a:t>
            </a:r>
            <a:endParaRPr lang="en-US" sz="1400" dirty="0"/>
          </a:p>
        </p:txBody>
      </p:sp>
      <p:sp>
        <p:nvSpPr>
          <p:cNvPr id="19" name="Text 17"/>
          <p:cNvSpPr/>
          <p:nvPr/>
        </p:nvSpPr>
        <p:spPr>
          <a:xfrm>
            <a:off x="4572000" y="5056632"/>
            <a:ext cx="704088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After Phase 3</a:t>
            </a:r>
            <a:endParaRPr lang="en-US" sz="1600" dirty="0"/>
          </a:p>
        </p:txBody>
      </p:sp>
      <p:sp>
        <p:nvSpPr>
          <p:cNvPr id="20" name="Text 18"/>
          <p:cNvSpPr/>
          <p:nvPr/>
        </p:nvSpPr>
        <p:spPr>
          <a:xfrm>
            <a:off x="4572000" y="5367528"/>
            <a:ext cx="7040880" cy="50292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The instrument may change. The 30% floor may not be lowered by the same law that retires 4.5.</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16</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PHASING PLAN</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A sequence, not a calendar promise.</a:t>
            </a:r>
            <a:endParaRPr lang="en-US" sz="2600" dirty="0"/>
          </a:p>
        </p:txBody>
      </p:sp>
      <p:sp>
        <p:nvSpPr>
          <p:cNvPr id="7" name="Shape 5"/>
          <p:cNvSpPr/>
          <p:nvPr/>
        </p:nvSpPr>
        <p:spPr>
          <a:xfrm>
            <a:off x="502920" y="1097280"/>
            <a:ext cx="3611880" cy="4937760"/>
          </a:xfrm>
          <a:prstGeom prst="rect">
            <a:avLst/>
          </a:prstGeom>
          <a:solidFill>
            <a:srgbClr val="FFFCF6"/>
          </a:solidFill>
          <a:ln w="9525">
            <a:solidFill>
              <a:srgbClr val="D4CFC4"/>
            </a:solidFill>
            <a:prstDash val="solid"/>
          </a:ln>
        </p:spPr>
      </p:sp>
      <p:sp>
        <p:nvSpPr>
          <p:cNvPr id="8" name="Text 6"/>
          <p:cNvSpPr/>
          <p:nvPr/>
        </p:nvSpPr>
        <p:spPr>
          <a:xfrm>
            <a:off x="731520" y="1280160"/>
            <a:ext cx="3154680" cy="640080"/>
          </a:xfrm>
          <a:prstGeom prst="rect">
            <a:avLst/>
          </a:prstGeom>
          <a:noFill/>
          <a:ln/>
        </p:spPr>
        <p:txBody>
          <a:bodyPr wrap="square" lIns="0" tIns="0" rIns="0" bIns="0" rtlCol="0" anchor="ctr"/>
          <a:lstStyle/>
          <a:p>
            <a:pPr indent="0" marL="0">
              <a:buNone/>
            </a:pPr>
            <a:r>
              <a:rPr lang="en-US" sz="3200" dirty="0">
                <a:solidFill>
                  <a:srgbClr val="1E6BB8"/>
                </a:solidFill>
                <a:latin typeface="Georgia" pitchFamily="34" charset="0"/>
                <a:ea typeface="Georgia" pitchFamily="34" charset="-122"/>
                <a:cs typeface="Georgia" pitchFamily="34" charset="-120"/>
              </a:rPr>
              <a:t>I</a:t>
            </a:r>
            <a:endParaRPr lang="en-US" sz="3200" dirty="0"/>
          </a:p>
        </p:txBody>
      </p:sp>
      <p:sp>
        <p:nvSpPr>
          <p:cNvPr id="9" name="Text 7"/>
          <p:cNvSpPr/>
          <p:nvPr/>
        </p:nvSpPr>
        <p:spPr>
          <a:xfrm>
            <a:off x="731520" y="1965960"/>
            <a:ext cx="3154680" cy="365760"/>
          </a:xfrm>
          <a:prstGeom prst="rect">
            <a:avLst/>
          </a:prstGeom>
          <a:noFill/>
          <a:ln/>
        </p:spPr>
        <p:txBody>
          <a:bodyPr wrap="square" lIns="0" tIns="0" rIns="0" bIns="0" rtlCol="0" anchor="ctr"/>
          <a:lstStyle/>
          <a:p>
            <a:pPr indent="0" marL="0">
              <a:buNone/>
            </a:pPr>
            <a:r>
              <a:rPr lang="en-US" sz="2000" dirty="0">
                <a:solidFill>
                  <a:srgbClr val="0B1F33"/>
                </a:solidFill>
                <a:latin typeface="Georgia" pitchFamily="34" charset="0"/>
                <a:ea typeface="Georgia" pitchFamily="34" charset="-122"/>
                <a:cs typeface="Georgia" pitchFamily="34" charset="-120"/>
              </a:rPr>
              <a:t>Short term</a:t>
            </a:r>
            <a:endParaRPr lang="en-US" sz="2000" dirty="0"/>
          </a:p>
        </p:txBody>
      </p:sp>
      <p:sp>
        <p:nvSpPr>
          <p:cNvPr id="10" name="Text 8"/>
          <p:cNvSpPr/>
          <p:nvPr/>
        </p:nvSpPr>
        <p:spPr>
          <a:xfrm>
            <a:off x="731520" y="2377440"/>
            <a:ext cx="3154680" cy="274320"/>
          </a:xfrm>
          <a:prstGeom prst="rect">
            <a:avLst/>
          </a:prstGeom>
          <a:noFill/>
          <a:ln/>
        </p:spPr>
        <p:txBody>
          <a:bodyPr wrap="square" lIns="0" tIns="0" rIns="0" bIns="0" rtlCol="0" anchor="ctr"/>
          <a:lstStyle/>
          <a:p>
            <a:pPr indent="0" marL="0">
              <a:buNone/>
            </a:pPr>
            <a:r>
              <a:rPr lang="en-US" sz="1200" spc="120" kern="0" dirty="0">
                <a:solidFill>
                  <a:srgbClr val="1E6BB8"/>
                </a:solidFill>
                <a:latin typeface="Calibri" pitchFamily="34" charset="0"/>
                <a:ea typeface="Calibri" pitchFamily="34" charset="-122"/>
                <a:cs typeface="Calibri" pitchFamily="34" charset="-120"/>
              </a:rPr>
              <a:t>PRESENT PHASE</a:t>
            </a:r>
            <a:endParaRPr lang="en-US" sz="1200" dirty="0"/>
          </a:p>
        </p:txBody>
      </p:sp>
      <p:sp>
        <p:nvSpPr>
          <p:cNvPr id="11" name="Text 9"/>
          <p:cNvSpPr/>
          <p:nvPr/>
        </p:nvSpPr>
        <p:spPr>
          <a:xfrm>
            <a:off x="731520" y="2880360"/>
            <a:ext cx="3154680" cy="283464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Roll out 4.5 allocation with direct FPTP, NIEC and ISECs, mandatory biometrics, and the reserved-seat rule. Lock the candidacy chapter into the electoral law.</a:t>
            </a:r>
            <a:endParaRPr lang="en-US" sz="1500" dirty="0"/>
          </a:p>
        </p:txBody>
      </p:sp>
      <p:sp>
        <p:nvSpPr>
          <p:cNvPr id="12" name="Shape 10"/>
          <p:cNvSpPr/>
          <p:nvPr/>
        </p:nvSpPr>
        <p:spPr>
          <a:xfrm>
            <a:off x="4297680" y="1097280"/>
            <a:ext cx="3611880" cy="4937760"/>
          </a:xfrm>
          <a:prstGeom prst="rect">
            <a:avLst/>
          </a:prstGeom>
          <a:solidFill>
            <a:srgbClr val="FFFCF6"/>
          </a:solidFill>
          <a:ln w="9525">
            <a:solidFill>
              <a:srgbClr val="D4CFC4"/>
            </a:solidFill>
            <a:prstDash val="solid"/>
          </a:ln>
        </p:spPr>
      </p:sp>
      <p:sp>
        <p:nvSpPr>
          <p:cNvPr id="13" name="Text 11"/>
          <p:cNvSpPr/>
          <p:nvPr/>
        </p:nvSpPr>
        <p:spPr>
          <a:xfrm>
            <a:off x="4526280" y="1280160"/>
            <a:ext cx="3154680" cy="640080"/>
          </a:xfrm>
          <a:prstGeom prst="rect">
            <a:avLst/>
          </a:prstGeom>
          <a:noFill/>
          <a:ln/>
        </p:spPr>
        <p:txBody>
          <a:bodyPr wrap="square" lIns="0" tIns="0" rIns="0" bIns="0" rtlCol="0" anchor="ctr"/>
          <a:lstStyle/>
          <a:p>
            <a:pPr indent="0" marL="0">
              <a:buNone/>
            </a:pPr>
            <a:r>
              <a:rPr lang="en-US" sz="3200" dirty="0">
                <a:solidFill>
                  <a:srgbClr val="1E6BB8"/>
                </a:solidFill>
                <a:latin typeface="Georgia" pitchFamily="34" charset="0"/>
                <a:ea typeface="Georgia" pitchFamily="34" charset="-122"/>
                <a:cs typeface="Georgia" pitchFamily="34" charset="-120"/>
              </a:rPr>
              <a:t>II</a:t>
            </a:r>
            <a:endParaRPr lang="en-US" sz="3200" dirty="0"/>
          </a:p>
        </p:txBody>
      </p:sp>
      <p:sp>
        <p:nvSpPr>
          <p:cNvPr id="14" name="Text 12"/>
          <p:cNvSpPr/>
          <p:nvPr/>
        </p:nvSpPr>
        <p:spPr>
          <a:xfrm>
            <a:off x="4526280" y="1965960"/>
            <a:ext cx="3154680" cy="365760"/>
          </a:xfrm>
          <a:prstGeom prst="rect">
            <a:avLst/>
          </a:prstGeom>
          <a:noFill/>
          <a:ln/>
        </p:spPr>
        <p:txBody>
          <a:bodyPr wrap="square" lIns="0" tIns="0" rIns="0" bIns="0" rtlCol="0" anchor="ctr"/>
          <a:lstStyle/>
          <a:p>
            <a:pPr indent="0" marL="0">
              <a:buNone/>
            </a:pPr>
            <a:r>
              <a:rPr lang="en-US" sz="2000" dirty="0">
                <a:solidFill>
                  <a:srgbClr val="0B1F33"/>
                </a:solidFill>
                <a:latin typeface="Georgia" pitchFamily="34" charset="0"/>
                <a:ea typeface="Georgia" pitchFamily="34" charset="-122"/>
                <a:cs typeface="Georgia" pitchFamily="34" charset="-120"/>
              </a:rPr>
              <a:t>Medium term</a:t>
            </a:r>
            <a:endParaRPr lang="en-US" sz="2000" dirty="0"/>
          </a:p>
        </p:txBody>
      </p:sp>
      <p:sp>
        <p:nvSpPr>
          <p:cNvPr id="15" name="Text 13"/>
          <p:cNvSpPr/>
          <p:nvPr/>
        </p:nvSpPr>
        <p:spPr>
          <a:xfrm>
            <a:off x="4526280" y="2377440"/>
            <a:ext cx="3154680" cy="274320"/>
          </a:xfrm>
          <a:prstGeom prst="rect">
            <a:avLst/>
          </a:prstGeom>
          <a:noFill/>
          <a:ln/>
        </p:spPr>
        <p:txBody>
          <a:bodyPr wrap="square" lIns="0" tIns="0" rIns="0" bIns="0" rtlCol="0" anchor="ctr"/>
          <a:lstStyle/>
          <a:p>
            <a:pPr indent="0" marL="0">
              <a:buNone/>
            </a:pPr>
            <a:r>
              <a:rPr lang="en-US" sz="1200" spc="120" kern="0" dirty="0">
                <a:solidFill>
                  <a:srgbClr val="1E6BB8"/>
                </a:solidFill>
                <a:latin typeface="Calibri" pitchFamily="34" charset="0"/>
                <a:ea typeface="Calibri" pitchFamily="34" charset="-122"/>
                <a:cs typeface="Calibri" pitchFamily="34" charset="-120"/>
              </a:rPr>
              <a:t>BUILD THE MAP</a:t>
            </a:r>
            <a:endParaRPr lang="en-US" sz="1200" dirty="0"/>
          </a:p>
        </p:txBody>
      </p:sp>
      <p:sp>
        <p:nvSpPr>
          <p:cNvPr id="16" name="Text 14"/>
          <p:cNvSpPr/>
          <p:nvPr/>
        </p:nvSpPr>
        <p:spPr>
          <a:xfrm>
            <a:off x="4526280" y="2880360"/>
            <a:ext cx="3154680" cy="283464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Strengthen state elections. Use biometric data to pilot population districts in the most stable regions. Run the joint delimitation study.</a:t>
            </a:r>
            <a:endParaRPr lang="en-US" sz="1500" dirty="0"/>
          </a:p>
        </p:txBody>
      </p:sp>
      <p:sp>
        <p:nvSpPr>
          <p:cNvPr id="17" name="Shape 15"/>
          <p:cNvSpPr/>
          <p:nvPr/>
        </p:nvSpPr>
        <p:spPr>
          <a:xfrm>
            <a:off x="8092440" y="1097280"/>
            <a:ext cx="3611880" cy="4937760"/>
          </a:xfrm>
          <a:prstGeom prst="rect">
            <a:avLst/>
          </a:prstGeom>
          <a:solidFill>
            <a:srgbClr val="0B1F33"/>
          </a:solidFill>
          <a:ln w="9525">
            <a:solidFill>
              <a:srgbClr val="0B1F33"/>
            </a:solidFill>
            <a:prstDash val="solid"/>
          </a:ln>
        </p:spPr>
      </p:sp>
      <p:sp>
        <p:nvSpPr>
          <p:cNvPr id="18" name="Text 16"/>
          <p:cNvSpPr/>
          <p:nvPr/>
        </p:nvSpPr>
        <p:spPr>
          <a:xfrm>
            <a:off x="8321040" y="1280160"/>
            <a:ext cx="3154680" cy="640080"/>
          </a:xfrm>
          <a:prstGeom prst="rect">
            <a:avLst/>
          </a:prstGeom>
          <a:noFill/>
          <a:ln/>
        </p:spPr>
        <p:txBody>
          <a:bodyPr wrap="square" lIns="0" tIns="0" rIns="0" bIns="0" rtlCol="0" anchor="ctr"/>
          <a:lstStyle/>
          <a:p>
            <a:pPr indent="0" marL="0">
              <a:buNone/>
            </a:pPr>
            <a:r>
              <a:rPr lang="en-US" sz="3200" dirty="0">
                <a:solidFill>
                  <a:srgbClr val="B0893E"/>
                </a:solidFill>
                <a:latin typeface="Georgia" pitchFamily="34" charset="0"/>
                <a:ea typeface="Georgia" pitchFamily="34" charset="-122"/>
                <a:cs typeface="Georgia" pitchFamily="34" charset="-120"/>
              </a:rPr>
              <a:t>III</a:t>
            </a:r>
            <a:endParaRPr lang="en-US" sz="3200" dirty="0"/>
          </a:p>
        </p:txBody>
      </p:sp>
      <p:sp>
        <p:nvSpPr>
          <p:cNvPr id="19" name="Text 17"/>
          <p:cNvSpPr/>
          <p:nvPr/>
        </p:nvSpPr>
        <p:spPr>
          <a:xfrm>
            <a:off x="8321040" y="1965960"/>
            <a:ext cx="3154680" cy="365760"/>
          </a:xfrm>
          <a:prstGeom prst="rect">
            <a:avLst/>
          </a:prstGeom>
          <a:noFill/>
          <a:ln/>
        </p:spPr>
        <p:txBody>
          <a:bodyPr wrap="square" lIns="0" tIns="0" rIns="0" bIns="0" rtlCol="0" anchor="ctr"/>
          <a:lstStyle/>
          <a:p>
            <a:pPr indent="0" marL="0">
              <a:buNone/>
            </a:pPr>
            <a:r>
              <a:rPr lang="en-US" sz="2000" dirty="0">
                <a:solidFill>
                  <a:srgbClr val="F6F3EB"/>
                </a:solidFill>
                <a:latin typeface="Georgia" pitchFamily="34" charset="0"/>
                <a:ea typeface="Georgia" pitchFamily="34" charset="-122"/>
                <a:cs typeface="Georgia" pitchFamily="34" charset="-120"/>
              </a:rPr>
              <a:t>Long term</a:t>
            </a:r>
            <a:endParaRPr lang="en-US" sz="2000" dirty="0"/>
          </a:p>
        </p:txBody>
      </p:sp>
      <p:sp>
        <p:nvSpPr>
          <p:cNvPr id="20" name="Text 18"/>
          <p:cNvSpPr/>
          <p:nvPr/>
        </p:nvSpPr>
        <p:spPr>
          <a:xfrm>
            <a:off x="8321040" y="2377440"/>
            <a:ext cx="3154680" cy="274320"/>
          </a:xfrm>
          <a:prstGeom prst="rect">
            <a:avLst/>
          </a:prstGeom>
          <a:noFill/>
          <a:ln/>
        </p:spPr>
        <p:txBody>
          <a:bodyPr wrap="square" lIns="0" tIns="0" rIns="0" bIns="0" rtlCol="0" anchor="ctr"/>
          <a:lstStyle/>
          <a:p>
            <a:pPr indent="0" marL="0">
              <a:buNone/>
            </a:pPr>
            <a:r>
              <a:rPr lang="en-US" sz="1200" spc="120" kern="0" dirty="0">
                <a:solidFill>
                  <a:srgbClr val="B0893E"/>
                </a:solidFill>
                <a:latin typeface="Calibri" pitchFamily="34" charset="0"/>
                <a:ea typeface="Calibri" pitchFamily="34" charset="-122"/>
                <a:cs typeface="Calibri" pitchFamily="34" charset="-120"/>
              </a:rPr>
              <a:t>RETIRE THE QUOTA</a:t>
            </a:r>
            <a:endParaRPr lang="en-US" sz="1200" dirty="0"/>
          </a:p>
        </p:txBody>
      </p:sp>
      <p:sp>
        <p:nvSpPr>
          <p:cNvPr id="21" name="Text 19"/>
          <p:cNvSpPr/>
          <p:nvPr/>
        </p:nvSpPr>
        <p:spPr>
          <a:xfrm>
            <a:off x="8321040" y="2880360"/>
            <a:ext cx="3154680" cy="2834640"/>
          </a:xfrm>
          <a:prstGeom prst="rect">
            <a:avLst/>
          </a:prstGeom>
          <a:noFill/>
          <a:ln/>
        </p:spPr>
        <p:txBody>
          <a:bodyPr wrap="square" lIns="0" tIns="0" rIns="0" bIns="0" rtlCol="0" anchor="ctr"/>
          <a:lstStyle/>
          <a:p>
            <a:pPr indent="0" marL="0">
              <a:buNone/>
            </a:pPr>
            <a:r>
              <a:rPr lang="en-US" sz="1500" dirty="0">
                <a:solidFill>
                  <a:srgbClr val="A8B4C2"/>
                </a:solidFill>
                <a:latin typeface="Calibri" pitchFamily="34" charset="0"/>
                <a:ea typeface="Calibri" pitchFamily="34" charset="-122"/>
                <a:cs typeface="Calibri" pitchFamily="34" charset="-120"/>
              </a:rPr>
              <a:t>Abolish clan-based seat allocation. Adopt population-based single-member districts. Introduce regulated multi-party competition. The assigned-community restriction expires automatically.</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17</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TRANSITION READINESS</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600" dirty="0">
                <a:solidFill>
                  <a:srgbClr val="0B1F33"/>
                </a:solidFill>
                <a:latin typeface="Georgia" pitchFamily="34" charset="0"/>
                <a:ea typeface="Georgia" pitchFamily="34" charset="-122"/>
                <a:cs typeface="Georgia" pitchFamily="34" charset="-120"/>
              </a:rPr>
              <a:t>The model is designed to be outgrown.</a:t>
            </a:r>
            <a:endParaRPr lang="en-US" sz="2600" dirty="0"/>
          </a:p>
        </p:txBody>
      </p:sp>
      <p:sp>
        <p:nvSpPr>
          <p:cNvPr id="7" name="Text 5"/>
          <p:cNvSpPr/>
          <p:nvPr/>
        </p:nvSpPr>
        <p:spPr>
          <a:xfrm>
            <a:off x="502920" y="1051560"/>
            <a:ext cx="11155680" cy="77724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Progression is gated on published benchmarks, not on the goodwill of the people who benefit from 4.5. An 18-month Transition Readiness Review Board reports in public. Failure to meet a gate freezes or partially progresses.</a:t>
            </a:r>
            <a:endParaRPr lang="en-US" sz="1500" dirty="0"/>
          </a:p>
        </p:txBody>
      </p:sp>
      <p:sp>
        <p:nvSpPr>
          <p:cNvPr id="8" name="Shape 6"/>
          <p:cNvSpPr/>
          <p:nvPr/>
        </p:nvSpPr>
        <p:spPr>
          <a:xfrm>
            <a:off x="502920" y="2011680"/>
            <a:ext cx="3611880" cy="1810512"/>
          </a:xfrm>
          <a:prstGeom prst="rect">
            <a:avLst/>
          </a:prstGeom>
          <a:solidFill>
            <a:srgbClr val="FFFCF6"/>
          </a:solidFill>
          <a:ln w="9525">
            <a:solidFill>
              <a:srgbClr val="D4CFC4"/>
            </a:solidFill>
            <a:prstDash val="solid"/>
          </a:ln>
        </p:spPr>
      </p:sp>
      <p:sp>
        <p:nvSpPr>
          <p:cNvPr id="9" name="Text 7"/>
          <p:cNvSpPr/>
          <p:nvPr/>
        </p:nvSpPr>
        <p:spPr>
          <a:xfrm>
            <a:off x="685800" y="2176272"/>
            <a:ext cx="3246120" cy="32004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Register</a:t>
            </a:r>
            <a:endParaRPr lang="en-US" sz="1600" dirty="0"/>
          </a:p>
        </p:txBody>
      </p:sp>
      <p:sp>
        <p:nvSpPr>
          <p:cNvPr id="10" name="Text 8"/>
          <p:cNvSpPr/>
          <p:nvPr/>
        </p:nvSpPr>
        <p:spPr>
          <a:xfrm>
            <a:off x="685800" y="2542032"/>
            <a:ext cx="3246120" cy="10972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Biometric coverage and FMS interoperability at the published threshold, with pilots in at least two states.</a:t>
            </a:r>
            <a:endParaRPr lang="en-US" sz="1300" dirty="0"/>
          </a:p>
        </p:txBody>
      </p:sp>
      <p:sp>
        <p:nvSpPr>
          <p:cNvPr id="11" name="Shape 9"/>
          <p:cNvSpPr/>
          <p:nvPr/>
        </p:nvSpPr>
        <p:spPr>
          <a:xfrm>
            <a:off x="4297680" y="2011680"/>
            <a:ext cx="3611880" cy="1810512"/>
          </a:xfrm>
          <a:prstGeom prst="rect">
            <a:avLst/>
          </a:prstGeom>
          <a:solidFill>
            <a:srgbClr val="FFFCF6"/>
          </a:solidFill>
          <a:ln w="9525">
            <a:solidFill>
              <a:srgbClr val="D4CFC4"/>
            </a:solidFill>
            <a:prstDash val="solid"/>
          </a:ln>
        </p:spPr>
      </p:sp>
      <p:sp>
        <p:nvSpPr>
          <p:cNvPr id="12" name="Text 10"/>
          <p:cNvSpPr/>
          <p:nvPr/>
        </p:nvSpPr>
        <p:spPr>
          <a:xfrm>
            <a:off x="4480560" y="2176272"/>
            <a:ext cx="3246120" cy="32004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Referee</a:t>
            </a:r>
            <a:endParaRPr lang="en-US" sz="1600" dirty="0"/>
          </a:p>
        </p:txBody>
      </p:sp>
      <p:sp>
        <p:nvSpPr>
          <p:cNvPr id="13" name="Text 11"/>
          <p:cNvSpPr/>
          <p:nvPr/>
        </p:nvSpPr>
        <p:spPr>
          <a:xfrm>
            <a:off x="4480560" y="2542032"/>
            <a:ext cx="3246120" cy="10972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NIEC and ISECs appointed under the multi-pillar rule and through one full cycle without a captured count.</a:t>
            </a:r>
            <a:endParaRPr lang="en-US" sz="1300" dirty="0"/>
          </a:p>
        </p:txBody>
      </p:sp>
      <p:sp>
        <p:nvSpPr>
          <p:cNvPr id="14" name="Shape 12"/>
          <p:cNvSpPr/>
          <p:nvPr/>
        </p:nvSpPr>
        <p:spPr>
          <a:xfrm>
            <a:off x="8092440" y="2011680"/>
            <a:ext cx="3611880" cy="1810512"/>
          </a:xfrm>
          <a:prstGeom prst="rect">
            <a:avLst/>
          </a:prstGeom>
          <a:solidFill>
            <a:srgbClr val="FFFCF6"/>
          </a:solidFill>
          <a:ln w="9525">
            <a:solidFill>
              <a:srgbClr val="D4CFC4"/>
            </a:solidFill>
            <a:prstDash val="solid"/>
          </a:ln>
        </p:spPr>
      </p:sp>
      <p:sp>
        <p:nvSpPr>
          <p:cNvPr id="15" name="Text 13"/>
          <p:cNvSpPr/>
          <p:nvPr/>
        </p:nvSpPr>
        <p:spPr>
          <a:xfrm>
            <a:off x="8275320" y="2176272"/>
            <a:ext cx="3246120" cy="32004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Map</a:t>
            </a:r>
            <a:endParaRPr lang="en-US" sz="1600" dirty="0"/>
          </a:p>
        </p:txBody>
      </p:sp>
      <p:sp>
        <p:nvSpPr>
          <p:cNvPr id="16" name="Text 14"/>
          <p:cNvSpPr/>
          <p:nvPr/>
        </p:nvSpPr>
        <p:spPr>
          <a:xfrm>
            <a:off x="8275320" y="2542032"/>
            <a:ext cx="3246120" cy="10972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Federal Boundary Delimitation Commission live; rule-based criteria published; pilots complete in stable regions.</a:t>
            </a:r>
            <a:endParaRPr lang="en-US" sz="1300" dirty="0"/>
          </a:p>
        </p:txBody>
      </p:sp>
      <p:sp>
        <p:nvSpPr>
          <p:cNvPr id="17" name="Shape 15"/>
          <p:cNvSpPr/>
          <p:nvPr/>
        </p:nvSpPr>
        <p:spPr>
          <a:xfrm>
            <a:off x="502920" y="3977640"/>
            <a:ext cx="3611880" cy="1810512"/>
          </a:xfrm>
          <a:prstGeom prst="rect">
            <a:avLst/>
          </a:prstGeom>
          <a:solidFill>
            <a:srgbClr val="FFFCF6"/>
          </a:solidFill>
          <a:ln w="9525">
            <a:solidFill>
              <a:srgbClr val="D4CFC4"/>
            </a:solidFill>
            <a:prstDash val="solid"/>
          </a:ln>
        </p:spPr>
      </p:sp>
      <p:sp>
        <p:nvSpPr>
          <p:cNvPr id="18" name="Text 16"/>
          <p:cNvSpPr/>
          <p:nvPr/>
        </p:nvSpPr>
        <p:spPr>
          <a:xfrm>
            <a:off x="685800" y="4142232"/>
            <a:ext cx="3246120" cy="32004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Census bridge</a:t>
            </a:r>
            <a:endParaRPr lang="en-US" sz="1600" dirty="0"/>
          </a:p>
        </p:txBody>
      </p:sp>
      <p:sp>
        <p:nvSpPr>
          <p:cNvPr id="19" name="Text 17"/>
          <p:cNvSpPr/>
          <p:nvPr/>
        </p:nvSpPr>
        <p:spPr>
          <a:xfrm>
            <a:off x="685800" y="4507992"/>
            <a:ext cx="3246120" cy="10972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Rules written for how biometric proxies yield to a full census when one exists.</a:t>
            </a:r>
            <a:endParaRPr lang="en-US" sz="1300" dirty="0"/>
          </a:p>
        </p:txBody>
      </p:sp>
      <p:sp>
        <p:nvSpPr>
          <p:cNvPr id="20" name="Shape 18"/>
          <p:cNvSpPr/>
          <p:nvPr/>
        </p:nvSpPr>
        <p:spPr>
          <a:xfrm>
            <a:off x="4297680" y="3977640"/>
            <a:ext cx="3611880" cy="1810512"/>
          </a:xfrm>
          <a:prstGeom prst="rect">
            <a:avLst/>
          </a:prstGeom>
          <a:solidFill>
            <a:srgbClr val="FFFCF6"/>
          </a:solidFill>
          <a:ln w="9525">
            <a:solidFill>
              <a:srgbClr val="D4CFC4"/>
            </a:solidFill>
            <a:prstDash val="solid"/>
          </a:ln>
        </p:spPr>
      </p:sp>
      <p:sp>
        <p:nvSpPr>
          <p:cNvPr id="21" name="Text 19"/>
          <p:cNvSpPr/>
          <p:nvPr/>
        </p:nvSpPr>
        <p:spPr>
          <a:xfrm>
            <a:off x="4480560" y="4142232"/>
            <a:ext cx="3246120" cy="32004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Law</a:t>
            </a:r>
            <a:endParaRPr lang="en-US" sz="1600" dirty="0"/>
          </a:p>
        </p:txBody>
      </p:sp>
      <p:sp>
        <p:nvSpPr>
          <p:cNvPr id="22" name="Text 20"/>
          <p:cNvSpPr/>
          <p:nvPr/>
        </p:nvSpPr>
        <p:spPr>
          <a:xfrm>
            <a:off x="4480560" y="4507992"/>
            <a:ext cx="3246120" cy="10972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Phase-out language already in the electoral statute and the constitutional review.</a:t>
            </a:r>
            <a:endParaRPr lang="en-US" sz="1300" dirty="0"/>
          </a:p>
        </p:txBody>
      </p:sp>
      <p:sp>
        <p:nvSpPr>
          <p:cNvPr id="23" name="Shape 21"/>
          <p:cNvSpPr/>
          <p:nvPr/>
        </p:nvSpPr>
        <p:spPr>
          <a:xfrm>
            <a:off x="8092440" y="3977640"/>
            <a:ext cx="3611880" cy="1810512"/>
          </a:xfrm>
          <a:prstGeom prst="rect">
            <a:avLst/>
          </a:prstGeom>
          <a:solidFill>
            <a:srgbClr val="FFFCF6"/>
          </a:solidFill>
          <a:ln w="9525">
            <a:solidFill>
              <a:srgbClr val="D4CFC4"/>
            </a:solidFill>
            <a:prstDash val="solid"/>
          </a:ln>
        </p:spPr>
      </p:sp>
      <p:sp>
        <p:nvSpPr>
          <p:cNvPr id="24" name="Text 22"/>
          <p:cNvSpPr/>
          <p:nvPr/>
        </p:nvSpPr>
        <p:spPr>
          <a:xfrm>
            <a:off x="8275320" y="4142232"/>
            <a:ext cx="3246120" cy="32004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Security and funds</a:t>
            </a:r>
            <a:endParaRPr lang="en-US" sz="1600" dirty="0"/>
          </a:p>
        </p:txBody>
      </p:sp>
      <p:sp>
        <p:nvSpPr>
          <p:cNvPr id="25" name="Text 23"/>
          <p:cNvSpPr/>
          <p:nvPr/>
        </p:nvSpPr>
        <p:spPr>
          <a:xfrm>
            <a:off x="8275320" y="4507992"/>
            <a:ext cx="3246120" cy="1097280"/>
          </a:xfrm>
          <a:prstGeom prst="rect">
            <a:avLst/>
          </a:prstGeom>
          <a:noFill/>
          <a:ln/>
        </p:spPr>
        <p:txBody>
          <a:bodyPr wrap="square" lIns="0" tIns="0" rIns="0" bIns="0" rtlCol="0" anchor="ctr"/>
          <a:lstStyle/>
          <a:p>
            <a:pPr indent="0" marL="0">
              <a:buNone/>
            </a:pPr>
            <a:r>
              <a:rPr lang="en-US" sz="1300" dirty="0">
                <a:solidFill>
                  <a:srgbClr val="243140"/>
                </a:solidFill>
                <a:latin typeface="Calibri" pitchFamily="34" charset="0"/>
                <a:ea typeface="Calibri" pitchFamily="34" charset="-122"/>
                <a:cs typeface="Calibri" pitchFamily="34" charset="-120"/>
              </a:rPr>
              <a:t>A financed security plan and a visible funding envelope, so a dry donor account cannot masquerade as a veto.</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18</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SEATS THE MAP CANNOT YET HOLD</a:t>
            </a:r>
            <a:endParaRPr lang="en-US" sz="1100" dirty="0"/>
          </a:p>
        </p:txBody>
      </p:sp>
      <p:sp>
        <p:nvSpPr>
          <p:cNvPr id="6" name="Text 4"/>
          <p:cNvSpPr/>
          <p:nvPr/>
        </p:nvSpPr>
        <p:spPr>
          <a:xfrm>
            <a:off x="502920" y="502920"/>
            <a:ext cx="11155680" cy="45720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Three files that will sink the model if they are improvised.</a:t>
            </a:r>
            <a:endParaRPr lang="en-US" sz="2400" dirty="0"/>
          </a:p>
        </p:txBody>
      </p:sp>
      <p:sp>
        <p:nvSpPr>
          <p:cNvPr id="7" name="Shape 5"/>
          <p:cNvSpPr/>
          <p:nvPr/>
        </p:nvSpPr>
        <p:spPr>
          <a:xfrm>
            <a:off x="502920" y="1143000"/>
            <a:ext cx="11155680" cy="1463040"/>
          </a:xfrm>
          <a:prstGeom prst="rect">
            <a:avLst/>
          </a:prstGeom>
          <a:solidFill>
            <a:srgbClr val="FFFCF6"/>
          </a:solidFill>
          <a:ln w="9525">
            <a:solidFill>
              <a:srgbClr val="D4CFC4"/>
            </a:solidFill>
            <a:prstDash val="solid"/>
          </a:ln>
        </p:spPr>
      </p:sp>
      <p:sp>
        <p:nvSpPr>
          <p:cNvPr id="8" name="Shape 6"/>
          <p:cNvSpPr/>
          <p:nvPr/>
        </p:nvSpPr>
        <p:spPr>
          <a:xfrm>
            <a:off x="502920" y="1143000"/>
            <a:ext cx="91440" cy="1463040"/>
          </a:xfrm>
          <a:prstGeom prst="rect">
            <a:avLst/>
          </a:prstGeom>
          <a:solidFill>
            <a:srgbClr val="B0893E"/>
          </a:solidFill>
          <a:ln w="12700">
            <a:solidFill>
              <a:srgbClr val="B0893E"/>
            </a:solidFill>
            <a:prstDash val="solid"/>
          </a:ln>
        </p:spPr>
      </p:sp>
      <p:sp>
        <p:nvSpPr>
          <p:cNvPr id="9" name="Text 7"/>
          <p:cNvSpPr/>
          <p:nvPr/>
        </p:nvSpPr>
        <p:spPr>
          <a:xfrm>
            <a:off x="868680" y="1280160"/>
            <a:ext cx="1051560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Somaliland allocations</a:t>
            </a:r>
            <a:endParaRPr lang="en-US" sz="1600" dirty="0"/>
          </a:p>
        </p:txBody>
      </p:sp>
      <p:sp>
        <p:nvSpPr>
          <p:cNvPr id="10" name="Text 8"/>
          <p:cNvSpPr/>
          <p:nvPr/>
        </p:nvSpPr>
        <p:spPr>
          <a:xfrm>
            <a:off x="868680" y="1618488"/>
            <a:ext cx="10515600" cy="84124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Community-roll seats, voted at dedicated Benadir centres. The roll is the biometric register of persons who claim the assigned Somaliland community and elect those centres. Absence of an administering authority in Hargeisa is not a licence to leave the seats vacant or to fold them into Benadir territorial politics.</a:t>
            </a:r>
            <a:endParaRPr lang="en-US" sz="1400" dirty="0"/>
          </a:p>
        </p:txBody>
      </p:sp>
      <p:sp>
        <p:nvSpPr>
          <p:cNvPr id="11" name="Shape 9"/>
          <p:cNvSpPr/>
          <p:nvPr/>
        </p:nvSpPr>
        <p:spPr>
          <a:xfrm>
            <a:off x="502920" y="2743200"/>
            <a:ext cx="11155680" cy="1463040"/>
          </a:xfrm>
          <a:prstGeom prst="rect">
            <a:avLst/>
          </a:prstGeom>
          <a:solidFill>
            <a:srgbClr val="FFFCF6"/>
          </a:solidFill>
          <a:ln w="9525">
            <a:solidFill>
              <a:srgbClr val="D4CFC4"/>
            </a:solidFill>
            <a:prstDash val="solid"/>
          </a:ln>
        </p:spPr>
      </p:sp>
      <p:sp>
        <p:nvSpPr>
          <p:cNvPr id="12" name="Shape 10"/>
          <p:cNvSpPr/>
          <p:nvPr/>
        </p:nvSpPr>
        <p:spPr>
          <a:xfrm>
            <a:off x="502920" y="2743200"/>
            <a:ext cx="91440" cy="1463040"/>
          </a:xfrm>
          <a:prstGeom prst="rect">
            <a:avLst/>
          </a:prstGeom>
          <a:solidFill>
            <a:srgbClr val="B0893E"/>
          </a:solidFill>
          <a:ln w="12700">
            <a:solidFill>
              <a:srgbClr val="B0893E"/>
            </a:solidFill>
            <a:prstDash val="solid"/>
          </a:ln>
        </p:spPr>
      </p:sp>
      <p:sp>
        <p:nvSpPr>
          <p:cNvPr id="13" name="Text 11"/>
          <p:cNvSpPr/>
          <p:nvPr/>
        </p:nvSpPr>
        <p:spPr>
          <a:xfrm>
            <a:off x="868680" y="2880360"/>
            <a:ext cx="1051560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Northeastern State / Puntland</a:t>
            </a:r>
            <a:endParaRPr lang="en-US" sz="1600" dirty="0"/>
          </a:p>
        </p:txBody>
      </p:sp>
      <p:sp>
        <p:nvSpPr>
          <p:cNvPr id="14" name="Text 12"/>
          <p:cNvSpPr/>
          <p:nvPr/>
        </p:nvSpPr>
        <p:spPr>
          <a:xfrm>
            <a:off x="868680" y="3218688"/>
            <a:ext cx="10515600" cy="84124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Temporary protocol until the joint delimitation study. Seats run on the last agreed FMS assignment, or as community-roll seats where a boundary cannot be administered. Certifying a candidate is not a boundary admission by any party.</a:t>
            </a:r>
            <a:endParaRPr lang="en-US" sz="1400" dirty="0"/>
          </a:p>
        </p:txBody>
      </p:sp>
      <p:sp>
        <p:nvSpPr>
          <p:cNvPr id="15" name="Shape 13"/>
          <p:cNvSpPr/>
          <p:nvPr/>
        </p:nvSpPr>
        <p:spPr>
          <a:xfrm>
            <a:off x="502920" y="4343400"/>
            <a:ext cx="11155680" cy="1463040"/>
          </a:xfrm>
          <a:prstGeom prst="rect">
            <a:avLst/>
          </a:prstGeom>
          <a:solidFill>
            <a:srgbClr val="FFFCF6"/>
          </a:solidFill>
          <a:ln w="9525">
            <a:solidFill>
              <a:srgbClr val="D4CFC4"/>
            </a:solidFill>
            <a:prstDash val="solid"/>
          </a:ln>
        </p:spPr>
      </p:sp>
      <p:sp>
        <p:nvSpPr>
          <p:cNvPr id="16" name="Shape 14"/>
          <p:cNvSpPr/>
          <p:nvPr/>
        </p:nvSpPr>
        <p:spPr>
          <a:xfrm>
            <a:off x="502920" y="4343400"/>
            <a:ext cx="91440" cy="1463040"/>
          </a:xfrm>
          <a:prstGeom prst="rect">
            <a:avLst/>
          </a:prstGeom>
          <a:solidFill>
            <a:srgbClr val="B0893E"/>
          </a:solidFill>
          <a:ln w="12700">
            <a:solidFill>
              <a:srgbClr val="B0893E"/>
            </a:solidFill>
            <a:prstDash val="solid"/>
          </a:ln>
        </p:spPr>
      </p:sp>
      <p:sp>
        <p:nvSpPr>
          <p:cNvPr id="17" name="Text 15"/>
          <p:cNvSpPr/>
          <p:nvPr/>
        </p:nvSpPr>
        <p:spPr>
          <a:xfrm>
            <a:off x="868680" y="4480560"/>
            <a:ext cx="10515600" cy="292608"/>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Internally displaced persons</a:t>
            </a:r>
            <a:endParaRPr lang="en-US" sz="1600" dirty="0"/>
          </a:p>
        </p:txBody>
      </p:sp>
      <p:sp>
        <p:nvSpPr>
          <p:cNvPr id="18" name="Text 16"/>
          <p:cNvSpPr/>
          <p:nvPr/>
        </p:nvSpPr>
        <p:spPr>
          <a:xfrm>
            <a:off x="868680" y="4818888"/>
            <a:ext cx="10515600" cy="841248"/>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An IDP chooses once, at registration: the territorial constituency of current residence, or a matching community-roll seat. The choice holds for the cycle. It is not a second vote and it is not a permanent redraw of the hometown.</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19</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CHALLENGES AND MITIGATIONS</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The predictable objections, answered in advance.</a:t>
            </a:r>
            <a:endParaRPr lang="en-US" sz="24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02920" y="1051560"/>
          <a:ext cx="11155680" cy="5029200"/>
        </p:xfrm>
        <a:graphic>
          <a:graphicData uri="http://schemas.openxmlformats.org/drawingml/2006/table">
            <a:tbl>
              <a:tblPr/>
              <a:tblGrid>
                <a:gridCol w="2103120"/>
                <a:gridCol w="4297680"/>
                <a:gridCol w="4754880"/>
              </a:tblGrid>
              <a:tr h="718457">
                <a:tc>
                  <a:txBody>
                    <a:bodyPr/>
                    <a:lstStyle/>
                    <a:p>
                      <a:pPr indent="0" marL="0">
                        <a:buNone/>
                      </a:pPr>
                      <a:r>
                        <a:rPr lang="en-US" sz="1200" b="1" dirty="0">
                          <a:solidFill>
                            <a:srgbClr val="F6F3EB"/>
                          </a:solidFill>
                          <a:latin typeface="Calibri" pitchFamily="34" charset="0"/>
                          <a:ea typeface="Calibri" pitchFamily="34" charset="-122"/>
                          <a:cs typeface="Calibri" pitchFamily="34" charset="-120"/>
                        </a:rPr>
                        <a:t>Risk</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0B1F33"/>
                    </a:solidFill>
                  </a:tcPr>
                </a:tc>
                <a:tc>
                  <a:txBody>
                    <a:bodyPr/>
                    <a:lstStyle/>
                    <a:p>
                      <a:pPr indent="0" marL="0">
                        <a:buNone/>
                      </a:pPr>
                      <a:r>
                        <a:rPr lang="en-US" sz="1200" b="1" dirty="0">
                          <a:solidFill>
                            <a:srgbClr val="F6F3EB"/>
                          </a:solidFill>
                          <a:latin typeface="Calibri" pitchFamily="34" charset="0"/>
                          <a:ea typeface="Calibri" pitchFamily="34" charset="-122"/>
                          <a:cs typeface="Calibri" pitchFamily="34" charset="-120"/>
                        </a:rPr>
                        <a:t>Why it is real</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0B1F33"/>
                    </a:solidFill>
                  </a:tcPr>
                </a:tc>
                <a:tc>
                  <a:txBody>
                    <a:bodyPr/>
                    <a:lstStyle/>
                    <a:p>
                      <a:pPr indent="0" marL="0">
                        <a:buNone/>
                      </a:pPr>
                      <a:r>
                        <a:rPr lang="en-US" sz="1200" b="1" dirty="0">
                          <a:solidFill>
                            <a:srgbClr val="F6F3EB"/>
                          </a:solidFill>
                          <a:latin typeface="Calibri" pitchFamily="34" charset="0"/>
                          <a:ea typeface="Calibri" pitchFamily="34" charset="-122"/>
                          <a:cs typeface="Calibri" pitchFamily="34" charset="-120"/>
                        </a:rPr>
                        <a:t>Mitigation in the model</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0B1F33"/>
                    </a:solidFill>
                  </a:tcPr>
                </a:tc>
              </a:tr>
              <a:tr h="718457">
                <a:tc>
                  <a:txBody>
                    <a:bodyPr/>
                    <a:lstStyle/>
                    <a:p>
                      <a:pPr indent="0" marL="0">
                        <a:buNone/>
                      </a:pPr>
                      <a:r>
                        <a:rPr lang="en-US" sz="1200" b="1" dirty="0">
                          <a:solidFill>
                            <a:srgbClr val="0B1F33"/>
                          </a:solidFill>
                          <a:latin typeface="Calibri" pitchFamily="34" charset="0"/>
                          <a:ea typeface="Calibri" pitchFamily="34" charset="-122"/>
                          <a:cs typeface="Calibri" pitchFamily="34" charset="-120"/>
                        </a:rPr>
                        <a:t>Phase-out resisted</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4.5 is a guarantee some actors live on.</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Statutory triggers and public gates, not a later vote by beneficiaries.</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r>
              <a:tr h="718457">
                <a:tc>
                  <a:txBody>
                    <a:bodyPr/>
                    <a:lstStyle/>
                    <a:p>
                      <a:pPr indent="0" marL="0">
                        <a:buNone/>
                      </a:pPr>
                      <a:r>
                        <a:rPr lang="en-US" sz="1200" b="1" dirty="0">
                          <a:solidFill>
                            <a:srgbClr val="0B1F33"/>
                          </a:solidFill>
                          <a:latin typeface="Calibri" pitchFamily="34" charset="0"/>
                          <a:ea typeface="Calibri" pitchFamily="34" charset="-122"/>
                          <a:cs typeface="Calibri" pitchFamily="34" charset="-120"/>
                        </a:rPr>
                        <a:t>Capacity gaps</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Federal and state administrations are thin.</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Twinning that builds a Somali cadre, not a parallel mission.</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r>
              <a:tr h="718457">
                <a:tc>
                  <a:txBody>
                    <a:bodyPr/>
                    <a:lstStyle/>
                    <a:p>
                      <a:pPr indent="0" marL="0">
                        <a:buNone/>
                      </a:pPr>
                      <a:r>
                        <a:rPr lang="en-US" sz="1200" b="1" dirty="0">
                          <a:solidFill>
                            <a:srgbClr val="0B1F33"/>
                          </a:solidFill>
                          <a:latin typeface="Calibri" pitchFamily="34" charset="0"/>
                          <a:ea typeface="Calibri" pitchFamily="34" charset="-122"/>
                          <a:cs typeface="Calibri" pitchFamily="34" charset="-120"/>
                        </a:rPr>
                        <a:t>Security</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A national day under fire is not a European election.</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Capacity-tracked schedule; observers; community-roll fallback.</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r>
              <a:tr h="718457">
                <a:tc>
                  <a:txBody>
                    <a:bodyPr/>
                    <a:lstStyle/>
                    <a:p>
                      <a:pPr indent="0" marL="0">
                        <a:buNone/>
                      </a:pPr>
                      <a:r>
                        <a:rPr lang="en-US" sz="1200" b="1" dirty="0">
                          <a:solidFill>
                            <a:srgbClr val="0B1F33"/>
                          </a:solidFill>
                          <a:latin typeface="Calibri" pitchFamily="34" charset="0"/>
                          <a:ea typeface="Calibri" pitchFamily="34" charset="-122"/>
                          <a:cs typeface="Calibri" pitchFamily="34" charset="-120"/>
                        </a:rPr>
                        <a:t>Districting fights</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Maps reopen the civil war in slow motion.</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Rule-based commission; pilots first; biometric proxy until a census.</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r>
              <a:tr h="718457">
                <a:tc>
                  <a:txBody>
                    <a:bodyPr/>
                    <a:lstStyle/>
                    <a:p>
                      <a:pPr indent="0" marL="0">
                        <a:buNone/>
                      </a:pPr>
                      <a:r>
                        <a:rPr lang="en-US" sz="1200" b="1" dirty="0">
                          <a:solidFill>
                            <a:srgbClr val="0B1F33"/>
                          </a:solidFill>
                          <a:latin typeface="Calibri" pitchFamily="34" charset="0"/>
                          <a:ea typeface="Calibri" pitchFamily="34" charset="-122"/>
                          <a:cs typeface="Calibri" pitchFamily="34" charset="-120"/>
                        </a:rPr>
                        <a:t>Money</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A late funding gap is a manufactured crisis.</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Diversified finance and quarterly public reporting (Appendix A.5).</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FFFCF6"/>
                    </a:solidFill>
                  </a:tcPr>
                </a:tc>
              </a:tr>
              <a:tr h="718457">
                <a:tc>
                  <a:txBody>
                    <a:bodyPr/>
                    <a:lstStyle/>
                    <a:p>
                      <a:pPr indent="0" marL="0">
                        <a:buNone/>
                      </a:pPr>
                      <a:r>
                        <a:rPr lang="en-US" sz="1200" b="1" dirty="0">
                          <a:solidFill>
                            <a:srgbClr val="0B1F33"/>
                          </a:solidFill>
                          <a:latin typeface="Calibri" pitchFamily="34" charset="0"/>
                          <a:ea typeface="Calibri" pitchFamily="34" charset="-122"/>
                          <a:cs typeface="Calibri" pitchFamily="34" charset="-120"/>
                        </a:rPr>
                        <a:t>Captured referee</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Who names the commission often matters more than the formula.</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200" dirty="0">
                          <a:solidFill>
                            <a:srgbClr val="243140"/>
                          </a:solidFill>
                          <a:latin typeface="Calibri" pitchFamily="34" charset="0"/>
                          <a:ea typeface="Calibri" pitchFamily="34" charset="-122"/>
                          <a:cs typeface="Calibri" pitchFamily="34" charset="-120"/>
                        </a:rPr>
                        <a:t>Multi-pillar appointment written into the Act, not left to a decree.</a:t>
                      </a:r>
                      <a:endParaRPr lang="en-US" sz="1200" dirty="0">
                        <a:latin typeface="Calibri" charset="0"/>
                        <a:ea typeface="Calibri" charset="0"/>
                        <a:cs typeface="Calibri" charset="0"/>
                      </a:endParaRPr>
                    </a:p>
                  </a:txBody>
                  <a:tcPr marL="91440" marR="91440" marT="45720" marB="45720" anchor="ctr">
                    <a:lnL w="5080" cap="flat" cmpd="sng" algn="ctr">
                      <a:solidFill>
                        <a:srgbClr val="D4CFC4"/>
                      </a:solidFill>
                      <a:prstDash val="solid"/>
                      <a:round/>
                      <a:headEnd type="none" w="med" len="med"/>
                      <a:tailEnd type="none" w="med" len="med"/>
                    </a:lnL>
                    <a:lnR w="5080" cap="flat" cmpd="sng" algn="ctr">
                      <a:solidFill>
                        <a:srgbClr val="D4CFC4"/>
                      </a:solidFill>
                      <a:prstDash val="solid"/>
                      <a:round/>
                      <a:headEnd type="none" w="med" len="med"/>
                      <a:tailEnd type="none" w="med" len="med"/>
                    </a:lnR>
                    <a:lnT w="5080" cap="flat" cmpd="sng" algn="ctr">
                      <a:solidFill>
                        <a:srgbClr val="D4CFC4"/>
                      </a:solidFill>
                      <a:prstDash val="solid"/>
                      <a:round/>
                      <a:headEnd type="none" w="med" len="med"/>
                      <a:tailEnd type="none" w="med" len="med"/>
                    </a:lnT>
                    <a:lnB w="5080" cap="flat" cmpd="sng" algn="ctr">
                      <a:solidFill>
                        <a:srgbClr val="D4CFC4"/>
                      </a:solidFill>
                      <a:prstDash val="solid"/>
                      <a:round/>
                      <a:headEnd type="none" w="med" len="med"/>
                      <a:tailEnd type="none" w="med" len="med"/>
                    </a:lnB>
                    <a:solidFill>
                      <a:srgbClr val="EFEBE0"/>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20</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EXPECTED BENEFITS</a:t>
            </a:r>
            <a:endParaRPr lang="en-US" sz="1100" dirty="0"/>
          </a:p>
        </p:txBody>
      </p:sp>
      <p:sp>
        <p:nvSpPr>
          <p:cNvPr id="6" name="Text 4"/>
          <p:cNvSpPr/>
          <p:nvPr/>
        </p:nvSpPr>
        <p:spPr>
          <a:xfrm>
            <a:off x="502920" y="502920"/>
            <a:ext cx="11155680" cy="45720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What changes on the first polling day — and what does not.</a:t>
            </a:r>
            <a:endParaRPr lang="en-US" sz="2400" dirty="0"/>
          </a:p>
        </p:txBody>
      </p:sp>
      <p:sp>
        <p:nvSpPr>
          <p:cNvPr id="7" name="Shape 5"/>
          <p:cNvSpPr/>
          <p:nvPr/>
        </p:nvSpPr>
        <p:spPr>
          <a:xfrm>
            <a:off x="502920" y="1143000"/>
            <a:ext cx="3611880" cy="2148840"/>
          </a:xfrm>
          <a:prstGeom prst="rect">
            <a:avLst/>
          </a:prstGeom>
          <a:solidFill>
            <a:srgbClr val="FFFCF6"/>
          </a:solidFill>
          <a:ln w="9525">
            <a:solidFill>
              <a:srgbClr val="D4CFC4"/>
            </a:solidFill>
            <a:prstDash val="solid"/>
          </a:ln>
        </p:spPr>
      </p:sp>
      <p:sp>
        <p:nvSpPr>
          <p:cNvPr id="8" name="Text 6"/>
          <p:cNvSpPr/>
          <p:nvPr/>
        </p:nvSpPr>
        <p:spPr>
          <a:xfrm>
            <a:off x="704088" y="1344168"/>
            <a:ext cx="3200400" cy="5029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A named public</a:t>
            </a:r>
            <a:endParaRPr lang="en-US" sz="1600" dirty="0"/>
          </a:p>
        </p:txBody>
      </p:sp>
      <p:sp>
        <p:nvSpPr>
          <p:cNvPr id="9" name="Text 7"/>
          <p:cNvSpPr/>
          <p:nvPr/>
        </p:nvSpPr>
        <p:spPr>
          <a:xfrm>
            <a:off x="704088" y="1920240"/>
            <a:ext cx="3200400" cy="11430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Every certified voter casts a ballot for a specific MP. Legitimacy stops being borrowed from elders.</a:t>
            </a:r>
            <a:endParaRPr lang="en-US" sz="1400" dirty="0"/>
          </a:p>
        </p:txBody>
      </p:sp>
      <p:sp>
        <p:nvSpPr>
          <p:cNvPr id="10" name="Shape 8"/>
          <p:cNvSpPr/>
          <p:nvPr/>
        </p:nvSpPr>
        <p:spPr>
          <a:xfrm>
            <a:off x="4297680" y="1143000"/>
            <a:ext cx="3611880" cy="2148840"/>
          </a:xfrm>
          <a:prstGeom prst="rect">
            <a:avLst/>
          </a:prstGeom>
          <a:solidFill>
            <a:srgbClr val="FFFCF6"/>
          </a:solidFill>
          <a:ln w="9525">
            <a:solidFill>
              <a:srgbClr val="D4CFC4"/>
            </a:solidFill>
            <a:prstDash val="solid"/>
          </a:ln>
        </p:spPr>
      </p:sp>
      <p:sp>
        <p:nvSpPr>
          <p:cNvPr id="11" name="Text 9"/>
          <p:cNvSpPr/>
          <p:nvPr/>
        </p:nvSpPr>
        <p:spPr>
          <a:xfrm>
            <a:off x="4498848" y="1344168"/>
            <a:ext cx="3200400" cy="5029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Accountability without a party machine</a:t>
            </a:r>
            <a:endParaRPr lang="en-US" sz="1600" dirty="0"/>
          </a:p>
        </p:txBody>
      </p:sp>
      <p:sp>
        <p:nvSpPr>
          <p:cNvPr id="12" name="Text 10"/>
          <p:cNvSpPr/>
          <p:nvPr/>
        </p:nvSpPr>
        <p:spPr>
          <a:xfrm>
            <a:off x="4498848" y="1920240"/>
            <a:ext cx="3200400" cy="11430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The incumbent faces the same constituency next time, not a renegotiated college.</a:t>
            </a:r>
            <a:endParaRPr lang="en-US" sz="1400" dirty="0"/>
          </a:p>
        </p:txBody>
      </p:sp>
      <p:sp>
        <p:nvSpPr>
          <p:cNvPr id="13" name="Shape 11"/>
          <p:cNvSpPr/>
          <p:nvPr/>
        </p:nvSpPr>
        <p:spPr>
          <a:xfrm>
            <a:off x="8092440" y="1143000"/>
            <a:ext cx="3611880" cy="2148840"/>
          </a:xfrm>
          <a:prstGeom prst="rect">
            <a:avLst/>
          </a:prstGeom>
          <a:solidFill>
            <a:srgbClr val="FFFCF6"/>
          </a:solidFill>
          <a:ln w="9525">
            <a:solidFill>
              <a:srgbClr val="D4CFC4"/>
            </a:solidFill>
            <a:prstDash val="solid"/>
          </a:ln>
        </p:spPr>
      </p:sp>
      <p:sp>
        <p:nvSpPr>
          <p:cNvPr id="14" name="Text 12"/>
          <p:cNvSpPr/>
          <p:nvPr/>
        </p:nvSpPr>
        <p:spPr>
          <a:xfrm>
            <a:off x="8293608" y="1344168"/>
            <a:ext cx="3200400" cy="5029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Federal consistency, state discretion</a:t>
            </a:r>
            <a:endParaRPr lang="en-US" sz="1600" dirty="0"/>
          </a:p>
        </p:txBody>
      </p:sp>
      <p:sp>
        <p:nvSpPr>
          <p:cNvPr id="15" name="Text 13"/>
          <p:cNvSpPr/>
          <p:nvPr/>
        </p:nvSpPr>
        <p:spPr>
          <a:xfrm>
            <a:off x="8293608" y="1920240"/>
            <a:ext cx="3200400" cy="11430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National integrity standards sit beside FMS control of state and local polls.</a:t>
            </a:r>
            <a:endParaRPr lang="en-US" sz="1400" dirty="0"/>
          </a:p>
        </p:txBody>
      </p:sp>
      <p:sp>
        <p:nvSpPr>
          <p:cNvPr id="16" name="Shape 14"/>
          <p:cNvSpPr/>
          <p:nvPr/>
        </p:nvSpPr>
        <p:spPr>
          <a:xfrm>
            <a:off x="502920" y="3474720"/>
            <a:ext cx="3611880" cy="2148840"/>
          </a:xfrm>
          <a:prstGeom prst="rect">
            <a:avLst/>
          </a:prstGeom>
          <a:solidFill>
            <a:srgbClr val="FFFCF6"/>
          </a:solidFill>
          <a:ln w="9525">
            <a:solidFill>
              <a:srgbClr val="D4CFC4"/>
            </a:solidFill>
            <a:prstDash val="solid"/>
          </a:ln>
        </p:spPr>
      </p:sp>
      <p:sp>
        <p:nvSpPr>
          <p:cNvPr id="17" name="Text 15"/>
          <p:cNvSpPr/>
          <p:nvPr/>
        </p:nvSpPr>
        <p:spPr>
          <a:xfrm>
            <a:off x="704088" y="3675888"/>
            <a:ext cx="3200400" cy="5029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No premature party collision</a:t>
            </a:r>
            <a:endParaRPr lang="en-US" sz="1600" dirty="0"/>
          </a:p>
        </p:txBody>
      </p:sp>
      <p:sp>
        <p:nvSpPr>
          <p:cNvPr id="18" name="Text 16"/>
          <p:cNvSpPr/>
          <p:nvPr/>
        </p:nvSpPr>
        <p:spPr>
          <a:xfrm>
            <a:off x="704088" y="4251960"/>
            <a:ext cx="3200400" cy="11430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Clan quotas and licensed national parties are not forced onto the same ballot.</a:t>
            </a:r>
            <a:endParaRPr lang="en-US" sz="1400" dirty="0"/>
          </a:p>
        </p:txBody>
      </p:sp>
      <p:sp>
        <p:nvSpPr>
          <p:cNvPr id="19" name="Shape 17"/>
          <p:cNvSpPr/>
          <p:nvPr/>
        </p:nvSpPr>
        <p:spPr>
          <a:xfrm>
            <a:off x="4297680" y="3474720"/>
            <a:ext cx="3611880" cy="2148840"/>
          </a:xfrm>
          <a:prstGeom prst="rect">
            <a:avLst/>
          </a:prstGeom>
          <a:solidFill>
            <a:srgbClr val="FFFCF6"/>
          </a:solidFill>
          <a:ln w="9525">
            <a:solidFill>
              <a:srgbClr val="D4CFC4"/>
            </a:solidFill>
            <a:prstDash val="solid"/>
          </a:ln>
        </p:spPr>
      </p:sp>
      <p:sp>
        <p:nvSpPr>
          <p:cNvPr id="20" name="Text 18"/>
          <p:cNvSpPr/>
          <p:nvPr/>
        </p:nvSpPr>
        <p:spPr>
          <a:xfrm>
            <a:off x="4498848" y="3675888"/>
            <a:ext cx="3200400" cy="5029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A trained cadre</a:t>
            </a:r>
            <a:endParaRPr lang="en-US" sz="1600" dirty="0"/>
          </a:p>
        </p:txBody>
      </p:sp>
      <p:sp>
        <p:nvSpPr>
          <p:cNvPr id="21" name="Text 19"/>
          <p:cNvSpPr/>
          <p:nvPr/>
        </p:nvSpPr>
        <p:spPr>
          <a:xfrm>
            <a:off x="4498848" y="4251960"/>
            <a:ext cx="3200400" cy="11430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Two cycles of NIEC/ISEC work produce administrators who can run Phase 3.</a:t>
            </a:r>
            <a:endParaRPr lang="en-US" sz="1400" dirty="0"/>
          </a:p>
        </p:txBody>
      </p:sp>
      <p:sp>
        <p:nvSpPr>
          <p:cNvPr id="22" name="Shape 20"/>
          <p:cNvSpPr/>
          <p:nvPr/>
        </p:nvSpPr>
        <p:spPr>
          <a:xfrm>
            <a:off x="8092440" y="3474720"/>
            <a:ext cx="3611880" cy="2148840"/>
          </a:xfrm>
          <a:prstGeom prst="rect">
            <a:avLst/>
          </a:prstGeom>
          <a:solidFill>
            <a:srgbClr val="FFFCF6"/>
          </a:solidFill>
          <a:ln w="9525">
            <a:solidFill>
              <a:srgbClr val="D4CFC4"/>
            </a:solidFill>
            <a:prstDash val="solid"/>
          </a:ln>
        </p:spPr>
      </p:sp>
      <p:sp>
        <p:nvSpPr>
          <p:cNvPr id="23" name="Text 21"/>
          <p:cNvSpPr/>
          <p:nvPr/>
        </p:nvSpPr>
        <p:spPr>
          <a:xfrm>
            <a:off x="8293608" y="3675888"/>
            <a:ext cx="3200400" cy="502920"/>
          </a:xfrm>
          <a:prstGeom prst="rect">
            <a:avLst/>
          </a:prstGeom>
          <a:noFill/>
          <a:ln/>
        </p:spPr>
        <p:txBody>
          <a:bodyPr wrap="square" lIns="0" tIns="0" rIns="0" bIns="0" rtlCol="0" anchor="ctr"/>
          <a:lstStyle/>
          <a:p>
            <a:pPr indent="0" marL="0">
              <a:buNone/>
            </a:pPr>
            <a:r>
              <a:rPr lang="en-US" sz="1600" dirty="0">
                <a:solidFill>
                  <a:srgbClr val="0B1F33"/>
                </a:solidFill>
                <a:latin typeface="Georgia" pitchFamily="34" charset="0"/>
                <a:ea typeface="Georgia" pitchFamily="34" charset="-122"/>
                <a:cs typeface="Georgia" pitchFamily="34" charset="-120"/>
              </a:rPr>
              <a:t>A written off-ramp</a:t>
            </a:r>
            <a:endParaRPr lang="en-US" sz="1600" dirty="0"/>
          </a:p>
        </p:txBody>
      </p:sp>
      <p:sp>
        <p:nvSpPr>
          <p:cNvPr id="24" name="Text 22"/>
          <p:cNvSpPr/>
          <p:nvPr/>
        </p:nvSpPr>
        <p:spPr>
          <a:xfrm>
            <a:off x="8293608" y="4251960"/>
            <a:ext cx="3200400" cy="1143000"/>
          </a:xfrm>
          <a:prstGeom prst="rect">
            <a:avLst/>
          </a:prstGeom>
          <a:noFill/>
          <a:ln/>
        </p:spPr>
        <p:txBody>
          <a:bodyPr wrap="square" lIns="0" tIns="0" rIns="0" bIns="0" rtlCol="0" anchor="ctr"/>
          <a:lstStyle/>
          <a:p>
            <a:pPr indent="0" marL="0">
              <a:buNone/>
            </a:pPr>
            <a:r>
              <a:rPr lang="en-US" sz="1400" dirty="0">
                <a:solidFill>
                  <a:srgbClr val="243140"/>
                </a:solidFill>
                <a:latin typeface="Calibri" pitchFamily="34" charset="0"/>
                <a:ea typeface="Calibri" pitchFamily="34" charset="-122"/>
                <a:cs typeface="Calibri" pitchFamily="34" charset="-120"/>
              </a:rPr>
              <a:t>Unlike 2000-2026, the temporary rule contains the terms of its own replacement.</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21</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WHERE THE MODEL SITS</a:t>
            </a:r>
            <a:endParaRPr lang="en-US" sz="1100" dirty="0"/>
          </a:p>
        </p:txBody>
      </p:sp>
      <p:sp>
        <p:nvSpPr>
          <p:cNvPr id="6" name="Text 4"/>
          <p:cNvSpPr/>
          <p:nvPr/>
        </p:nvSpPr>
        <p:spPr>
          <a:xfrm>
            <a:off x="502920" y="475488"/>
            <a:ext cx="11155680" cy="36576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Three proposals, one cycle.</a:t>
            </a:r>
            <a:endParaRPr lang="en-US" sz="2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02920" y="960120"/>
          <a:ext cx="11155680" cy="5212080"/>
        </p:xfrm>
        <a:graphic>
          <a:graphicData uri="http://schemas.openxmlformats.org/drawingml/2006/table">
            <a:tbl>
              <a:tblPr/>
              <a:tblGrid>
                <a:gridCol w="1417320"/>
                <a:gridCol w="3154680"/>
                <a:gridCol w="3246120"/>
                <a:gridCol w="3337560"/>
              </a:tblGrid>
              <a:tr h="651510">
                <a:tc>
                  <a:txBody>
                    <a:bodyPr/>
                    <a:lstStyle/>
                    <a:p>
                      <a:pPr indent="0" marL="0">
                        <a:buNone/>
                      </a:pP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0B1F33"/>
                    </a:solidFill>
                  </a:tcPr>
                </a:tc>
                <a:tc>
                  <a:txBody>
                    <a:bodyPr/>
                    <a:lstStyle/>
                    <a:p>
                      <a:pPr indent="0" marL="0">
                        <a:buNone/>
                      </a:pPr>
                      <a:r>
                        <a:rPr lang="en-US" sz="1100" b="1" dirty="0">
                          <a:solidFill>
                            <a:srgbClr val="F6F3EB"/>
                          </a:solidFill>
                          <a:latin typeface="Calibri" pitchFamily="34" charset="0"/>
                          <a:ea typeface="Calibri" pitchFamily="34" charset="-122"/>
                          <a:cs typeface="Calibri" pitchFamily="34" charset="-120"/>
                        </a:rPr>
                        <a:t>Federal Government line</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0B1F33"/>
                    </a:solidFill>
                  </a:tcPr>
                </a:tc>
                <a:tc>
                  <a:txBody>
                    <a:bodyPr/>
                    <a:lstStyle/>
                    <a:p>
                      <a:pPr indent="0" marL="0">
                        <a:buNone/>
                      </a:pPr>
                      <a:r>
                        <a:rPr lang="en-US" sz="1100" b="1" dirty="0">
                          <a:solidFill>
                            <a:srgbClr val="F6F3EB"/>
                          </a:solidFill>
                          <a:latin typeface="Calibri" pitchFamily="34" charset="0"/>
                          <a:ea typeface="Calibri" pitchFamily="34" charset="-122"/>
                          <a:cs typeface="Calibri" pitchFamily="34" charset="-120"/>
                        </a:rPr>
                        <a:t>Future Council TDEM</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0B1F33"/>
                    </a:solidFill>
                  </a:tcPr>
                </a:tc>
                <a:tc>
                  <a:txBody>
                    <a:bodyPr/>
                    <a:lstStyle/>
                    <a:p>
                      <a:pPr indent="0" marL="0">
                        <a:buNone/>
                      </a:pPr>
                      <a:r>
                        <a:rPr lang="en-US" sz="1100" b="1" dirty="0">
                          <a:solidFill>
                            <a:srgbClr val="F6F3EB"/>
                          </a:solidFill>
                          <a:latin typeface="Calibri" pitchFamily="34" charset="0"/>
                          <a:ea typeface="Calibri" pitchFamily="34" charset="-122"/>
                          <a:cs typeface="Calibri" pitchFamily="34" charset="-120"/>
                        </a:rPr>
                        <a:t>Samawade Model</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0E3A6B"/>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4.5</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Retire toward parties / OPOVO</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Keep for the transition</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Keep, with a statutory sunset</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Who votes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Citizens, nationwide</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Citizens, limited districts / FMS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Citizens; territorial or community roll</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Who stands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Party nominees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Individuals; elders still allocate</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Individuals; CAP attests belonging</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Formula</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Parties + PR or mixed</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Direct vote inside 4.5</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FPTP, assigned-community candidacy</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Referee</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Single national EMB</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Dual federal-state bodies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NIEC + ISEC, multi-pillar appointment</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Parties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Required now</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Kept off the ballot</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Phase 3 only</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EFEBE0"/>
                    </a:solidFill>
                  </a:tcPr>
                </a:tc>
              </a:tr>
              <a:tr h="651510">
                <a:tc>
                  <a:txBody>
                    <a:bodyPr/>
                    <a:lstStyle/>
                    <a:p>
                      <a:pPr indent="0" marL="0">
                        <a:buNone/>
                      </a:pPr>
                      <a:r>
                        <a:rPr lang="en-US" sz="1100" b="1" dirty="0">
                          <a:solidFill>
                            <a:srgbClr val="0B1F33"/>
                          </a:solidFill>
                          <a:latin typeface="Calibri" pitchFamily="34" charset="0"/>
                          <a:ea typeface="Calibri" pitchFamily="34" charset="-122"/>
                          <a:cs typeface="Calibri" pitchFamily="34" charset="-120"/>
                        </a:rPr>
                        <a:t>Off-ramp</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Implied by OPOVO</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Transition, underspecified end</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c>
                  <a:txBody>
                    <a:bodyPr/>
                    <a:lstStyle/>
                    <a:p>
                      <a:pPr indent="0" marL="0">
                        <a:buNone/>
                      </a:pPr>
                      <a:r>
                        <a:rPr lang="en-US" sz="1100" dirty="0">
                          <a:solidFill>
                            <a:srgbClr val="243140"/>
                          </a:solidFill>
                          <a:latin typeface="Calibri" pitchFamily="34" charset="0"/>
                          <a:ea typeface="Calibri" pitchFamily="34" charset="-122"/>
                          <a:cs typeface="Calibri" pitchFamily="34" charset="-120"/>
                        </a:rPr>
                        <a:t>Three phases, published gates</a:t>
                      </a:r>
                      <a:endParaRPr lang="en-US" sz="1100" dirty="0">
                        <a:latin typeface="Calibri" charset="0"/>
                        <a:ea typeface="Calibri" charset="0"/>
                        <a:cs typeface="Calibri" charset="0"/>
                      </a:endParaRPr>
                    </a:p>
                  </a:txBody>
                  <a:tcPr marL="91440" marR="91440" marT="45720" marB="45720" anchor="ctr">
                    <a:lnL w="4445" cap="flat" cmpd="sng" algn="ctr">
                      <a:solidFill>
                        <a:srgbClr val="D4CFC4"/>
                      </a:solidFill>
                      <a:prstDash val="solid"/>
                      <a:round/>
                      <a:headEnd type="none" w="med" len="med"/>
                      <a:tailEnd type="none" w="med" len="med"/>
                    </a:lnL>
                    <a:lnR w="4445" cap="flat" cmpd="sng" algn="ctr">
                      <a:solidFill>
                        <a:srgbClr val="D4CFC4"/>
                      </a:solidFill>
                      <a:prstDash val="solid"/>
                      <a:round/>
                      <a:headEnd type="none" w="med" len="med"/>
                      <a:tailEnd type="none" w="med" len="med"/>
                    </a:lnR>
                    <a:lnT w="4445" cap="flat" cmpd="sng" algn="ctr">
                      <a:solidFill>
                        <a:srgbClr val="D4CFC4"/>
                      </a:solidFill>
                      <a:prstDash val="solid"/>
                      <a:round/>
                      <a:headEnd type="none" w="med" len="med"/>
                      <a:tailEnd type="none" w="med" len="med"/>
                    </a:lnT>
                    <a:lnB w="4445" cap="flat" cmpd="sng" algn="ctr">
                      <a:solidFill>
                        <a:srgbClr val="D4CFC4"/>
                      </a:solidFill>
                      <a:prstDash val="solid"/>
                      <a:round/>
                      <a:headEnd type="none" w="med" len="med"/>
                      <a:tailEnd type="none" w="med" len="med"/>
                    </a:lnB>
                    <a:solidFill>
                      <a:srgbClr val="FFFCF6"/>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3EB"/>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0E3A6B"/>
          </a:solidFill>
          <a:ln w="12700">
            <a:solidFill>
              <a:srgbClr val="0E3A6B"/>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6B6458"/>
                </a:solidFill>
                <a:latin typeface="Calibri" pitchFamily="34" charset="0"/>
                <a:ea typeface="Calibri" pitchFamily="34" charset="-122"/>
                <a:cs typeface="Calibri" pitchFamily="34" charset="-120"/>
              </a:rPr>
              <a:t>22</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1E6BB8"/>
                </a:solidFill>
                <a:latin typeface="Calibri" pitchFamily="34" charset="0"/>
                <a:ea typeface="Calibri" pitchFamily="34" charset="-122"/>
                <a:cs typeface="Calibri" pitchFamily="34" charset="-120"/>
              </a:rPr>
              <a:t>RECOMMENDATIONS</a:t>
            </a:r>
            <a:endParaRPr lang="en-US" sz="1100" dirty="0"/>
          </a:p>
        </p:txBody>
      </p:sp>
      <p:sp>
        <p:nvSpPr>
          <p:cNvPr id="6" name="Text 4"/>
          <p:cNvSpPr/>
          <p:nvPr/>
        </p:nvSpPr>
        <p:spPr>
          <a:xfrm>
            <a:off x="502920" y="502920"/>
            <a:ext cx="11155680" cy="411480"/>
          </a:xfrm>
          <a:prstGeom prst="rect">
            <a:avLst/>
          </a:prstGeom>
          <a:noFill/>
          <a:ln/>
        </p:spPr>
        <p:txBody>
          <a:bodyPr wrap="square" lIns="0" tIns="0" rIns="0" bIns="0" rtlCol="0" anchor="ctr"/>
          <a:lstStyle/>
          <a:p>
            <a:pPr indent="0" marL="0">
              <a:buNone/>
            </a:pPr>
            <a:r>
              <a:rPr lang="en-US" sz="2400" dirty="0">
                <a:solidFill>
                  <a:srgbClr val="0B1F33"/>
                </a:solidFill>
                <a:latin typeface="Georgia" pitchFamily="34" charset="0"/>
                <a:ea typeface="Georgia" pitchFamily="34" charset="-122"/>
                <a:cs typeface="Georgia" pitchFamily="34" charset="-120"/>
              </a:rPr>
              <a:t>Seven moves that turn a paper into a process.</a:t>
            </a:r>
            <a:endParaRPr lang="en-US" sz="2400" dirty="0"/>
          </a:p>
        </p:txBody>
      </p:sp>
      <p:sp>
        <p:nvSpPr>
          <p:cNvPr id="7" name="Shape 5"/>
          <p:cNvSpPr/>
          <p:nvPr/>
        </p:nvSpPr>
        <p:spPr>
          <a:xfrm>
            <a:off x="502920" y="1097280"/>
            <a:ext cx="347472" cy="347472"/>
          </a:xfrm>
          <a:prstGeom prst="ellipse">
            <a:avLst/>
          </a:prstGeom>
          <a:solidFill>
            <a:srgbClr val="0E3A6B"/>
          </a:solidFill>
          <a:ln w="12700">
            <a:solidFill>
              <a:srgbClr val="0E3A6B"/>
            </a:solidFill>
            <a:prstDash val="solid"/>
          </a:ln>
        </p:spPr>
      </p:sp>
      <p:sp>
        <p:nvSpPr>
          <p:cNvPr id="8" name="Text 6"/>
          <p:cNvSpPr/>
          <p:nvPr/>
        </p:nvSpPr>
        <p:spPr>
          <a:xfrm>
            <a:off x="502920" y="1124712"/>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1</a:t>
            </a:r>
            <a:endParaRPr lang="en-US" sz="1200" dirty="0"/>
          </a:p>
        </p:txBody>
      </p:sp>
      <p:sp>
        <p:nvSpPr>
          <p:cNvPr id="9" name="Text 7"/>
          <p:cNvSpPr/>
          <p:nvPr/>
        </p:nvSpPr>
        <p:spPr>
          <a:xfrm>
            <a:off x="1005840" y="1051560"/>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National Electoral Reform Commission with full FMS representation — refine the model, own the timeline.</a:t>
            </a:r>
            <a:endParaRPr lang="en-US" sz="1500" dirty="0"/>
          </a:p>
        </p:txBody>
      </p:sp>
      <p:sp>
        <p:nvSpPr>
          <p:cNvPr id="10" name="Shape 8"/>
          <p:cNvSpPr/>
          <p:nvPr/>
        </p:nvSpPr>
        <p:spPr>
          <a:xfrm>
            <a:off x="502920" y="1755648"/>
            <a:ext cx="347472" cy="347472"/>
          </a:xfrm>
          <a:prstGeom prst="ellipse">
            <a:avLst/>
          </a:prstGeom>
          <a:solidFill>
            <a:srgbClr val="0E3A6B"/>
          </a:solidFill>
          <a:ln w="12700">
            <a:solidFill>
              <a:srgbClr val="0E3A6B"/>
            </a:solidFill>
            <a:prstDash val="solid"/>
          </a:ln>
        </p:spPr>
      </p:sp>
      <p:sp>
        <p:nvSpPr>
          <p:cNvPr id="11" name="Text 9"/>
          <p:cNvSpPr/>
          <p:nvPr/>
        </p:nvSpPr>
        <p:spPr>
          <a:xfrm>
            <a:off x="502920" y="1783080"/>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005840" y="1709928"/>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Write the phase-out and the candidacy rule into the forthcoming electoral law and the constitutional review.</a:t>
            </a:r>
            <a:endParaRPr lang="en-US" sz="1500" dirty="0"/>
          </a:p>
        </p:txBody>
      </p:sp>
      <p:sp>
        <p:nvSpPr>
          <p:cNvPr id="13" name="Shape 11"/>
          <p:cNvSpPr/>
          <p:nvPr/>
        </p:nvSpPr>
        <p:spPr>
          <a:xfrm>
            <a:off x="502920" y="2414016"/>
            <a:ext cx="347472" cy="347472"/>
          </a:xfrm>
          <a:prstGeom prst="ellipse">
            <a:avLst/>
          </a:prstGeom>
          <a:solidFill>
            <a:srgbClr val="0E3A6B"/>
          </a:solidFill>
          <a:ln w="12700">
            <a:solidFill>
              <a:srgbClr val="0E3A6B"/>
            </a:solidFill>
            <a:prstDash val="solid"/>
          </a:ln>
        </p:spPr>
      </p:sp>
      <p:sp>
        <p:nvSpPr>
          <p:cNvPr id="14" name="Text 12"/>
          <p:cNvSpPr/>
          <p:nvPr/>
        </p:nvSpPr>
        <p:spPr>
          <a:xfrm>
            <a:off x="502920" y="2441448"/>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005840" y="2368296"/>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Open national and regional dialogues on the move from 4.5 to territorial districts — before the map is drawn.</a:t>
            </a:r>
            <a:endParaRPr lang="en-US" sz="1500" dirty="0"/>
          </a:p>
        </p:txBody>
      </p:sp>
      <p:sp>
        <p:nvSpPr>
          <p:cNvPr id="16" name="Shape 14"/>
          <p:cNvSpPr/>
          <p:nvPr/>
        </p:nvSpPr>
        <p:spPr>
          <a:xfrm>
            <a:off x="502920" y="3072384"/>
            <a:ext cx="347472" cy="347472"/>
          </a:xfrm>
          <a:prstGeom prst="ellipse">
            <a:avLst/>
          </a:prstGeom>
          <a:solidFill>
            <a:srgbClr val="0E3A6B"/>
          </a:solidFill>
          <a:ln w="12700">
            <a:solidFill>
              <a:srgbClr val="0E3A6B"/>
            </a:solidFill>
            <a:prstDash val="solid"/>
          </a:ln>
        </p:spPr>
      </p:sp>
      <p:sp>
        <p:nvSpPr>
          <p:cNvPr id="17" name="Text 15"/>
          <p:cNvSpPr/>
          <p:nvPr/>
        </p:nvSpPr>
        <p:spPr>
          <a:xfrm>
            <a:off x="502920" y="3099816"/>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4</a:t>
            </a:r>
            <a:endParaRPr lang="en-US" sz="1200" dirty="0"/>
          </a:p>
        </p:txBody>
      </p:sp>
      <p:sp>
        <p:nvSpPr>
          <p:cNvPr id="18" name="Text 16"/>
          <p:cNvSpPr/>
          <p:nvPr/>
        </p:nvSpPr>
        <p:spPr>
          <a:xfrm>
            <a:off x="1005840" y="3026664"/>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Fund biometric infrastructure and civic education early, not in the last quarter before polling.</a:t>
            </a:r>
            <a:endParaRPr lang="en-US" sz="1500" dirty="0"/>
          </a:p>
        </p:txBody>
      </p:sp>
      <p:sp>
        <p:nvSpPr>
          <p:cNvPr id="19" name="Shape 17"/>
          <p:cNvSpPr/>
          <p:nvPr/>
        </p:nvSpPr>
        <p:spPr>
          <a:xfrm>
            <a:off x="502920" y="3730752"/>
            <a:ext cx="347472" cy="347472"/>
          </a:xfrm>
          <a:prstGeom prst="ellipse">
            <a:avLst/>
          </a:prstGeom>
          <a:solidFill>
            <a:srgbClr val="0E3A6B"/>
          </a:solidFill>
          <a:ln w="12700">
            <a:solidFill>
              <a:srgbClr val="0E3A6B"/>
            </a:solidFill>
            <a:prstDash val="solid"/>
          </a:ln>
        </p:spPr>
      </p:sp>
      <p:sp>
        <p:nvSpPr>
          <p:cNvPr id="20" name="Text 18"/>
          <p:cNvSpPr/>
          <p:nvPr/>
        </p:nvSpPr>
        <p:spPr>
          <a:xfrm>
            <a:off x="502920" y="3758184"/>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5</a:t>
            </a:r>
            <a:endParaRPr lang="en-US" sz="1200" dirty="0"/>
          </a:p>
        </p:txBody>
      </p:sp>
      <p:sp>
        <p:nvSpPr>
          <p:cNvPr id="21" name="Text 19"/>
          <p:cNvSpPr/>
          <p:nvPr/>
        </p:nvSpPr>
        <p:spPr>
          <a:xfrm>
            <a:off x="1005840" y="3685032"/>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A multi-tier electoral security plan: specialised units, candidate protection, contingencies for high-risk seats.</a:t>
            </a:r>
            <a:endParaRPr lang="en-US" sz="1500" dirty="0"/>
          </a:p>
        </p:txBody>
      </p:sp>
      <p:sp>
        <p:nvSpPr>
          <p:cNvPr id="22" name="Shape 20"/>
          <p:cNvSpPr/>
          <p:nvPr/>
        </p:nvSpPr>
        <p:spPr>
          <a:xfrm>
            <a:off x="502920" y="4389120"/>
            <a:ext cx="347472" cy="347472"/>
          </a:xfrm>
          <a:prstGeom prst="ellipse">
            <a:avLst/>
          </a:prstGeom>
          <a:solidFill>
            <a:srgbClr val="0E3A6B"/>
          </a:solidFill>
          <a:ln w="12700">
            <a:solidFill>
              <a:srgbClr val="0E3A6B"/>
            </a:solidFill>
            <a:prstDash val="solid"/>
          </a:ln>
        </p:spPr>
      </p:sp>
      <p:sp>
        <p:nvSpPr>
          <p:cNvPr id="23" name="Text 21"/>
          <p:cNvSpPr/>
          <p:nvPr/>
        </p:nvSpPr>
        <p:spPr>
          <a:xfrm>
            <a:off x="502920" y="4416552"/>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6</a:t>
            </a:r>
            <a:endParaRPr lang="en-US" sz="1200" dirty="0"/>
          </a:p>
        </p:txBody>
      </p:sp>
      <p:sp>
        <p:nvSpPr>
          <p:cNvPr id="24" name="Text 22"/>
          <p:cNvSpPr/>
          <p:nvPr/>
        </p:nvSpPr>
        <p:spPr>
          <a:xfrm>
            <a:off x="1005840" y="4343400"/>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Independent dispute bodies that include elders, lawyers, and women — plus property-restitution work that affects boundaries.</a:t>
            </a:r>
            <a:endParaRPr lang="en-US" sz="1500" dirty="0"/>
          </a:p>
        </p:txBody>
      </p:sp>
      <p:sp>
        <p:nvSpPr>
          <p:cNvPr id="25" name="Shape 23"/>
          <p:cNvSpPr/>
          <p:nvPr/>
        </p:nvSpPr>
        <p:spPr>
          <a:xfrm>
            <a:off x="502920" y="5047488"/>
            <a:ext cx="347472" cy="347472"/>
          </a:xfrm>
          <a:prstGeom prst="ellipse">
            <a:avLst/>
          </a:prstGeom>
          <a:solidFill>
            <a:srgbClr val="0E3A6B"/>
          </a:solidFill>
          <a:ln w="12700">
            <a:solidFill>
              <a:srgbClr val="0E3A6B"/>
            </a:solidFill>
            <a:prstDash val="solid"/>
          </a:ln>
        </p:spPr>
      </p:sp>
      <p:sp>
        <p:nvSpPr>
          <p:cNvPr id="26" name="Text 24"/>
          <p:cNvSpPr/>
          <p:nvPr/>
        </p:nvSpPr>
        <p:spPr>
          <a:xfrm>
            <a:off x="502920" y="5074920"/>
            <a:ext cx="347472" cy="310896"/>
          </a:xfrm>
          <a:prstGeom prst="rect">
            <a:avLst/>
          </a:prstGeom>
          <a:noFill/>
          <a:ln/>
        </p:spPr>
        <p:txBody>
          <a:bodyPr wrap="square" lIns="0" tIns="0" rIns="0" bIns="0" rtlCol="0" anchor="ctr"/>
          <a:lstStyle/>
          <a:p>
            <a:pPr algn="ctr" indent="0" marL="0">
              <a:buNone/>
            </a:pPr>
            <a:r>
              <a:rPr lang="en-US" sz="1200" dirty="0">
                <a:solidFill>
                  <a:srgbClr val="F6F3EB"/>
                </a:solidFill>
                <a:latin typeface="Calibri" pitchFamily="34" charset="0"/>
                <a:ea typeface="Calibri" pitchFamily="34" charset="-122"/>
                <a:cs typeface="Calibri" pitchFamily="34" charset="-120"/>
              </a:rPr>
              <a:t>7</a:t>
            </a:r>
            <a:endParaRPr lang="en-US" sz="1200" dirty="0"/>
          </a:p>
        </p:txBody>
      </p:sp>
      <p:sp>
        <p:nvSpPr>
          <p:cNvPr id="27" name="Text 25"/>
          <p:cNvSpPr/>
          <p:nvPr/>
        </p:nvSpPr>
        <p:spPr>
          <a:xfrm>
            <a:off x="1005840" y="5001768"/>
            <a:ext cx="10607040" cy="594360"/>
          </a:xfrm>
          <a:prstGeom prst="rect">
            <a:avLst/>
          </a:prstGeom>
          <a:noFill/>
          <a:ln/>
        </p:spPr>
        <p:txBody>
          <a:bodyPr wrap="square" lIns="0" tIns="0" rIns="0" bIns="0" rtlCol="0" anchor="ctr"/>
          <a:lstStyle/>
          <a:p>
            <a:pPr indent="0" marL="0">
              <a:buNone/>
            </a:pPr>
            <a:r>
              <a:rPr lang="en-US" sz="1500" dirty="0">
                <a:solidFill>
                  <a:srgbClr val="243140"/>
                </a:solidFill>
                <a:latin typeface="Calibri" pitchFamily="34" charset="0"/>
                <a:ea typeface="Calibri" pitchFamily="34" charset="-122"/>
                <a:cs typeface="Calibri" pitchFamily="34" charset="-120"/>
              </a:rPr>
              <a:t>Enforce the gender reservation through named seats, candidate support, and gender balance inside every EMB.</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B1F33"/>
        </a:solidFill>
      </p:bgPr>
    </p:bg>
    <p:spTree>
      <p:nvGrpSpPr>
        <p:cNvPr id="1" name=""/>
        <p:cNvGrpSpPr/>
        <p:nvPr/>
      </p:nvGrpSpPr>
      <p:grpSpPr>
        <a:xfrm>
          <a:off x="0" y="0"/>
          <a:ext cx="0" cy="0"/>
          <a:chOff x="0" y="0"/>
          <a:chExt cx="0" cy="0"/>
        </a:xfrm>
      </p:grpSpPr>
      <p:sp>
        <p:nvSpPr>
          <p:cNvPr id="2" name="Shape 0"/>
          <p:cNvSpPr/>
          <p:nvPr/>
        </p:nvSpPr>
        <p:spPr>
          <a:xfrm>
            <a:off x="0" y="0"/>
            <a:ext cx="109728" cy="6858000"/>
          </a:xfrm>
          <a:prstGeom prst="rect">
            <a:avLst/>
          </a:prstGeom>
          <a:solidFill>
            <a:srgbClr val="B0893E"/>
          </a:solidFill>
          <a:ln w="12700">
            <a:solidFill>
              <a:srgbClr val="B0893E"/>
            </a:solidFill>
            <a:prstDash val="solid"/>
          </a:ln>
        </p:spPr>
      </p:sp>
      <p:sp>
        <p:nvSpPr>
          <p:cNvPr id="3" name="Text 1"/>
          <p:cNvSpPr/>
          <p:nvPr/>
        </p:nvSpPr>
        <p:spPr>
          <a:xfrm>
            <a:off x="502920" y="6510528"/>
            <a:ext cx="9326880" cy="201168"/>
          </a:xfrm>
          <a:prstGeom prst="rect">
            <a:avLst/>
          </a:prstGeom>
          <a:noFill/>
          <a:ln/>
        </p:spPr>
        <p:txBody>
          <a:bodyPr wrap="square" lIns="0" tIns="0" rIns="0" bIns="0" rtlCol="0" anchor="ctr"/>
          <a:lstStyle/>
          <a:p>
            <a:pPr indent="0" marL="0">
              <a:buNone/>
            </a:pPr>
            <a:r>
              <a:rPr lang="en-US" sz="1000" dirty="0">
                <a:solidFill>
                  <a:srgbClr val="A8B4C2"/>
                </a:solidFill>
                <a:latin typeface="Calibri" pitchFamily="34" charset="0"/>
                <a:ea typeface="Calibri" pitchFamily="34" charset="-122"/>
                <a:cs typeface="Calibri" pitchFamily="34" charset="-120"/>
              </a:rPr>
              <a:t>Samawade Election Model  ·  Philo Somalia  ·  July 2026</a:t>
            </a:r>
            <a:endParaRPr lang="en-US" sz="1000" dirty="0"/>
          </a:p>
        </p:txBody>
      </p:sp>
      <p:sp>
        <p:nvSpPr>
          <p:cNvPr id="4" name="Text 2"/>
          <p:cNvSpPr/>
          <p:nvPr/>
        </p:nvSpPr>
        <p:spPr>
          <a:xfrm>
            <a:off x="11109960" y="6510528"/>
            <a:ext cx="548640" cy="201168"/>
          </a:xfrm>
          <a:prstGeom prst="rect">
            <a:avLst/>
          </a:prstGeom>
          <a:noFill/>
          <a:ln/>
        </p:spPr>
        <p:txBody>
          <a:bodyPr wrap="square" lIns="0" tIns="0" rIns="0" bIns="0" rtlCol="0" anchor="ctr"/>
          <a:lstStyle/>
          <a:p>
            <a:pPr algn="r" indent="0" marL="0">
              <a:buNone/>
            </a:pPr>
            <a:r>
              <a:rPr lang="en-US" sz="1000" dirty="0">
                <a:solidFill>
                  <a:srgbClr val="A8B4C2"/>
                </a:solidFill>
                <a:latin typeface="Calibri" pitchFamily="34" charset="0"/>
                <a:ea typeface="Calibri" pitchFamily="34" charset="-122"/>
                <a:cs typeface="Calibri" pitchFamily="34" charset="-120"/>
              </a:rPr>
              <a:t>23</a:t>
            </a:r>
            <a:endParaRPr lang="en-US" sz="1000" dirty="0"/>
          </a:p>
        </p:txBody>
      </p:sp>
      <p:sp>
        <p:nvSpPr>
          <p:cNvPr id="5" name="Text 3"/>
          <p:cNvSpPr/>
          <p:nvPr/>
        </p:nvSpPr>
        <p:spPr>
          <a:xfrm>
            <a:off x="502920" y="256032"/>
            <a:ext cx="11155680" cy="237744"/>
          </a:xfrm>
          <a:prstGeom prst="rect">
            <a:avLst/>
          </a:prstGeom>
          <a:noFill/>
          <a:ln/>
        </p:spPr>
        <p:txBody>
          <a:bodyPr wrap="square" lIns="0" tIns="0" rIns="0" bIns="0" rtlCol="0" anchor="ctr"/>
          <a:lstStyle/>
          <a:p>
            <a:pPr indent="0" marL="0">
              <a:buNone/>
            </a:pPr>
            <a:r>
              <a:rPr lang="en-US" sz="1100" spc="220" kern="0" dirty="0">
                <a:solidFill>
                  <a:srgbClr val="B0893E"/>
                </a:solidFill>
                <a:latin typeface="Calibri" pitchFamily="34" charset="0"/>
                <a:ea typeface="Calibri" pitchFamily="34" charset="-122"/>
                <a:cs typeface="Calibri" pitchFamily="34" charset="-120"/>
              </a:rPr>
              <a:t>BOUNDARIES OF THE MODEL</a:t>
            </a:r>
            <a:endParaRPr lang="en-US" sz="1100" dirty="0"/>
          </a:p>
        </p:txBody>
      </p:sp>
      <p:sp>
        <p:nvSpPr>
          <p:cNvPr id="6" name="Text 4"/>
          <p:cNvSpPr/>
          <p:nvPr/>
        </p:nvSpPr>
        <p:spPr>
          <a:xfrm>
            <a:off x="502920" y="530352"/>
            <a:ext cx="11155680" cy="457200"/>
          </a:xfrm>
          <a:prstGeom prst="rect">
            <a:avLst/>
          </a:prstGeom>
          <a:noFill/>
          <a:ln/>
        </p:spPr>
        <p:txBody>
          <a:bodyPr wrap="square" lIns="0" tIns="0" rIns="0" bIns="0" rtlCol="0" anchor="ctr"/>
          <a:lstStyle/>
          <a:p>
            <a:pPr indent="0" marL="0">
              <a:buNone/>
            </a:pPr>
            <a:r>
              <a:rPr lang="en-US" sz="2600" dirty="0">
                <a:solidFill>
                  <a:srgbClr val="F6F3EB"/>
                </a:solidFill>
                <a:latin typeface="Georgia" pitchFamily="34" charset="0"/>
                <a:ea typeface="Georgia" pitchFamily="34" charset="-122"/>
                <a:cs typeface="Georgia" pitchFamily="34" charset="-120"/>
              </a:rPr>
              <a:t>What this framework will not do.</a:t>
            </a:r>
            <a:endParaRPr lang="en-US" sz="2600" dirty="0"/>
          </a:p>
        </p:txBody>
      </p:sp>
      <p:sp>
        <p:nvSpPr>
          <p:cNvPr id="7" name="Text 5"/>
          <p:cNvSpPr/>
          <p:nvPr/>
        </p:nvSpPr>
        <p:spPr>
          <a:xfrm>
            <a:off x="502920" y="1188720"/>
            <a:ext cx="5440680" cy="365760"/>
          </a:xfrm>
          <a:prstGeom prst="rect">
            <a:avLst/>
          </a:prstGeom>
          <a:noFill/>
          <a:ln/>
        </p:spPr>
        <p:txBody>
          <a:bodyPr wrap="square" lIns="0" tIns="0" rIns="0" bIns="0" rtlCol="0" anchor="ctr"/>
          <a:lstStyle/>
          <a:p>
            <a:pPr indent="0" marL="0">
              <a:buNone/>
            </a:pPr>
            <a:r>
              <a:rPr lang="en-US" sz="1600" dirty="0">
                <a:solidFill>
                  <a:srgbClr val="B0893E"/>
                </a:solidFill>
                <a:latin typeface="Georgia" pitchFamily="34" charset="0"/>
                <a:ea typeface="Georgia" pitchFamily="34" charset="-122"/>
                <a:cs typeface="Georgia" pitchFamily="34" charset="-120"/>
              </a:rPr>
              <a:t>Pretend 4.5 is already dead</a:t>
            </a:r>
            <a:endParaRPr lang="en-US" sz="1600" dirty="0"/>
          </a:p>
        </p:txBody>
      </p:sp>
      <p:sp>
        <p:nvSpPr>
          <p:cNvPr id="8" name="Text 6"/>
          <p:cNvSpPr/>
          <p:nvPr/>
        </p:nvSpPr>
        <p:spPr>
          <a:xfrm>
            <a:off x="502920" y="1572768"/>
            <a:ext cx="5440680" cy="868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A jump to licensed national parties this cycle is a theory of the state, not an election plan.</a:t>
            </a:r>
            <a:endParaRPr lang="en-US" sz="1400" dirty="0"/>
          </a:p>
        </p:txBody>
      </p:sp>
      <p:sp>
        <p:nvSpPr>
          <p:cNvPr id="9" name="Text 7"/>
          <p:cNvSpPr/>
          <p:nvPr/>
        </p:nvSpPr>
        <p:spPr>
          <a:xfrm>
            <a:off x="6217920" y="1188720"/>
            <a:ext cx="5440680" cy="365760"/>
          </a:xfrm>
          <a:prstGeom prst="rect">
            <a:avLst/>
          </a:prstGeom>
          <a:noFill/>
          <a:ln/>
        </p:spPr>
        <p:txBody>
          <a:bodyPr wrap="square" lIns="0" tIns="0" rIns="0" bIns="0" rtlCol="0" anchor="ctr"/>
          <a:lstStyle/>
          <a:p>
            <a:pPr indent="0" marL="0">
              <a:buNone/>
            </a:pPr>
            <a:r>
              <a:rPr lang="en-US" sz="1600" dirty="0">
                <a:solidFill>
                  <a:srgbClr val="B0893E"/>
                </a:solidFill>
                <a:latin typeface="Georgia" pitchFamily="34" charset="0"/>
                <a:ea typeface="Georgia" pitchFamily="34" charset="-122"/>
                <a:cs typeface="Georgia" pitchFamily="34" charset="-120"/>
              </a:rPr>
              <a:t>Preserve 4.5 as a creed</a:t>
            </a:r>
            <a:endParaRPr lang="en-US" sz="1600" dirty="0"/>
          </a:p>
        </p:txBody>
      </p:sp>
      <p:sp>
        <p:nvSpPr>
          <p:cNvPr id="10" name="Text 8"/>
          <p:cNvSpPr/>
          <p:nvPr/>
        </p:nvSpPr>
        <p:spPr>
          <a:xfrm>
            <a:off x="6217920" y="1572768"/>
            <a:ext cx="5440680" cy="868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A quota with no sunset is the 2000 bargain with better stationery.</a:t>
            </a:r>
            <a:endParaRPr lang="en-US" sz="1400" dirty="0"/>
          </a:p>
        </p:txBody>
      </p:sp>
      <p:sp>
        <p:nvSpPr>
          <p:cNvPr id="11" name="Text 9"/>
          <p:cNvSpPr/>
          <p:nvPr/>
        </p:nvSpPr>
        <p:spPr>
          <a:xfrm>
            <a:off x="502920" y="2743200"/>
            <a:ext cx="5440680" cy="365760"/>
          </a:xfrm>
          <a:prstGeom prst="rect">
            <a:avLst/>
          </a:prstGeom>
          <a:noFill/>
          <a:ln/>
        </p:spPr>
        <p:txBody>
          <a:bodyPr wrap="square" lIns="0" tIns="0" rIns="0" bIns="0" rtlCol="0" anchor="ctr"/>
          <a:lstStyle/>
          <a:p>
            <a:pPr indent="0" marL="0">
              <a:buNone/>
            </a:pPr>
            <a:r>
              <a:rPr lang="en-US" sz="1600" dirty="0">
                <a:solidFill>
                  <a:srgbClr val="B0893E"/>
                </a:solidFill>
                <a:latin typeface="Georgia" pitchFamily="34" charset="0"/>
                <a:ea typeface="Georgia" pitchFamily="34" charset="-122"/>
                <a:cs typeface="Georgia" pitchFamily="34" charset="-120"/>
              </a:rPr>
              <a:t>Let elders shortlist</a:t>
            </a:r>
            <a:endParaRPr lang="en-US" sz="1600" dirty="0"/>
          </a:p>
        </p:txBody>
      </p:sp>
      <p:sp>
        <p:nvSpPr>
          <p:cNvPr id="12" name="Text 10"/>
          <p:cNvSpPr/>
          <p:nvPr/>
        </p:nvSpPr>
        <p:spPr>
          <a:xfrm>
            <a:off x="502920" y="3127248"/>
            <a:ext cx="5440680" cy="868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Attestation of belonging is not selection of the name.</a:t>
            </a:r>
            <a:endParaRPr lang="en-US" sz="1400" dirty="0"/>
          </a:p>
        </p:txBody>
      </p:sp>
      <p:sp>
        <p:nvSpPr>
          <p:cNvPr id="13" name="Text 11"/>
          <p:cNvSpPr/>
          <p:nvPr/>
        </p:nvSpPr>
        <p:spPr>
          <a:xfrm>
            <a:off x="6217920" y="2743200"/>
            <a:ext cx="5440680" cy="365760"/>
          </a:xfrm>
          <a:prstGeom prst="rect">
            <a:avLst/>
          </a:prstGeom>
          <a:noFill/>
          <a:ln/>
        </p:spPr>
        <p:txBody>
          <a:bodyPr wrap="square" lIns="0" tIns="0" rIns="0" bIns="0" rtlCol="0" anchor="ctr"/>
          <a:lstStyle/>
          <a:p>
            <a:pPr indent="0" marL="0">
              <a:buNone/>
            </a:pPr>
            <a:r>
              <a:rPr lang="en-US" sz="1600" dirty="0">
                <a:solidFill>
                  <a:srgbClr val="B0893E"/>
                </a:solidFill>
                <a:latin typeface="Georgia" pitchFamily="34" charset="0"/>
                <a:ea typeface="Georgia" pitchFamily="34" charset="-122"/>
                <a:cs typeface="Georgia" pitchFamily="34" charset="-120"/>
              </a:rPr>
              <a:t>Put party labels on a 4.5 ballot</a:t>
            </a:r>
            <a:endParaRPr lang="en-US" sz="1600" dirty="0"/>
          </a:p>
        </p:txBody>
      </p:sp>
      <p:sp>
        <p:nvSpPr>
          <p:cNvPr id="14" name="Text 12"/>
          <p:cNvSpPr/>
          <p:nvPr/>
        </p:nvSpPr>
        <p:spPr>
          <a:xfrm>
            <a:off x="6217920" y="3127248"/>
            <a:ext cx="5440680" cy="868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That collision is delayed until institutions exist to manage it.</a:t>
            </a:r>
            <a:endParaRPr lang="en-US" sz="1400" dirty="0"/>
          </a:p>
        </p:txBody>
      </p:sp>
      <p:sp>
        <p:nvSpPr>
          <p:cNvPr id="15" name="Text 13"/>
          <p:cNvSpPr/>
          <p:nvPr/>
        </p:nvSpPr>
        <p:spPr>
          <a:xfrm>
            <a:off x="502920" y="4297680"/>
            <a:ext cx="5440680" cy="365760"/>
          </a:xfrm>
          <a:prstGeom prst="rect">
            <a:avLst/>
          </a:prstGeom>
          <a:noFill/>
          <a:ln/>
        </p:spPr>
        <p:txBody>
          <a:bodyPr wrap="square" lIns="0" tIns="0" rIns="0" bIns="0" rtlCol="0" anchor="ctr"/>
          <a:lstStyle/>
          <a:p>
            <a:pPr indent="0" marL="0">
              <a:buNone/>
            </a:pPr>
            <a:r>
              <a:rPr lang="en-US" sz="1600" dirty="0">
                <a:solidFill>
                  <a:srgbClr val="B0893E"/>
                </a:solidFill>
                <a:latin typeface="Georgia" pitchFamily="34" charset="0"/>
                <a:ea typeface="Georgia" pitchFamily="34" charset="-122"/>
                <a:cs typeface="Georgia" pitchFamily="34" charset="-120"/>
              </a:rPr>
              <a:t>Absorb Somaliland seats into Benadir</a:t>
            </a:r>
            <a:endParaRPr lang="en-US" sz="1600" dirty="0"/>
          </a:p>
        </p:txBody>
      </p:sp>
      <p:sp>
        <p:nvSpPr>
          <p:cNvPr id="16" name="Text 14"/>
          <p:cNvSpPr/>
          <p:nvPr/>
        </p:nvSpPr>
        <p:spPr>
          <a:xfrm>
            <a:off x="502920" y="4681728"/>
            <a:ext cx="5440680" cy="868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Administrative convenience is not a constitutional theory.</a:t>
            </a:r>
            <a:endParaRPr lang="en-US" sz="1400" dirty="0"/>
          </a:p>
        </p:txBody>
      </p:sp>
      <p:sp>
        <p:nvSpPr>
          <p:cNvPr id="17" name="Text 15"/>
          <p:cNvSpPr/>
          <p:nvPr/>
        </p:nvSpPr>
        <p:spPr>
          <a:xfrm>
            <a:off x="6217920" y="4297680"/>
            <a:ext cx="5440680" cy="365760"/>
          </a:xfrm>
          <a:prstGeom prst="rect">
            <a:avLst/>
          </a:prstGeom>
          <a:noFill/>
          <a:ln/>
        </p:spPr>
        <p:txBody>
          <a:bodyPr wrap="square" lIns="0" tIns="0" rIns="0" bIns="0" rtlCol="0" anchor="ctr"/>
          <a:lstStyle/>
          <a:p>
            <a:pPr indent="0" marL="0">
              <a:buNone/>
            </a:pPr>
            <a:r>
              <a:rPr lang="en-US" sz="1600" dirty="0">
                <a:solidFill>
                  <a:srgbClr val="B0893E"/>
                </a:solidFill>
                <a:latin typeface="Georgia" pitchFamily="34" charset="0"/>
                <a:ea typeface="Georgia" pitchFamily="34" charset="-122"/>
                <a:cs typeface="Georgia" pitchFamily="34" charset="-120"/>
              </a:rPr>
              <a:t>Treat the 30% as an aspiration</a:t>
            </a:r>
            <a:endParaRPr lang="en-US" sz="1600" dirty="0"/>
          </a:p>
        </p:txBody>
      </p:sp>
      <p:sp>
        <p:nvSpPr>
          <p:cNvPr id="18" name="Text 16"/>
          <p:cNvSpPr/>
          <p:nvPr/>
        </p:nvSpPr>
        <p:spPr>
          <a:xfrm>
            <a:off x="6217920" y="4681728"/>
            <a:ext cx="5440680" cy="868680"/>
          </a:xfrm>
          <a:prstGeom prst="rect">
            <a:avLst/>
          </a:prstGeom>
          <a:noFill/>
          <a:ln/>
        </p:spPr>
        <p:txBody>
          <a:bodyPr wrap="square" lIns="0" tIns="0" rIns="0" bIns="0" rtlCol="0" anchor="ctr"/>
          <a:lstStyle/>
          <a:p>
            <a:pPr indent="0" marL="0">
              <a:buNone/>
            </a:pPr>
            <a:r>
              <a:rPr lang="en-US" sz="1400" dirty="0">
                <a:solidFill>
                  <a:srgbClr val="A8B4C2"/>
                </a:solidFill>
                <a:latin typeface="Calibri" pitchFamily="34" charset="0"/>
                <a:ea typeface="Calibri" pitchFamily="34" charset="-122"/>
                <a:cs typeface="Calibri" pitchFamily="34" charset="-120"/>
              </a:rPr>
              <a:t>If it is not a named seat, FPTP will miss it again.</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B1F33"/>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B0893E"/>
          </a:solidFill>
          <a:ln w="12700">
            <a:solidFill>
              <a:srgbClr val="B0893E"/>
            </a:solidFill>
            <a:prstDash val="solid"/>
          </a:ln>
        </p:spPr>
      </p:sp>
      <p:sp>
        <p:nvSpPr>
          <p:cNvPr id="3" name="Text 1"/>
          <p:cNvSpPr/>
          <p:nvPr/>
        </p:nvSpPr>
        <p:spPr>
          <a:xfrm>
            <a:off x="640080" y="1188720"/>
            <a:ext cx="10972800" cy="274320"/>
          </a:xfrm>
          <a:prstGeom prst="rect">
            <a:avLst/>
          </a:prstGeom>
          <a:noFill/>
          <a:ln/>
        </p:spPr>
        <p:txBody>
          <a:bodyPr wrap="square" lIns="0" tIns="0" rIns="0" bIns="0" rtlCol="0" anchor="ctr"/>
          <a:lstStyle/>
          <a:p>
            <a:pPr indent="0" marL="0">
              <a:buNone/>
            </a:pPr>
            <a:r>
              <a:rPr lang="en-US" sz="1200" spc="220" kern="0" dirty="0">
                <a:solidFill>
                  <a:srgbClr val="B0893E"/>
                </a:solidFill>
                <a:latin typeface="Calibri" pitchFamily="34" charset="0"/>
                <a:ea typeface="Calibri" pitchFamily="34" charset="-122"/>
                <a:cs typeface="Calibri" pitchFamily="34" charset="-120"/>
              </a:rPr>
              <a:t>THE SENTENCE THE MODEL STANDS ON</a:t>
            </a:r>
            <a:endParaRPr lang="en-US" sz="1200" dirty="0"/>
          </a:p>
        </p:txBody>
      </p:sp>
      <p:sp>
        <p:nvSpPr>
          <p:cNvPr id="4" name="Text 2"/>
          <p:cNvSpPr/>
          <p:nvPr/>
        </p:nvSpPr>
        <p:spPr>
          <a:xfrm>
            <a:off x="640080" y="1691640"/>
            <a:ext cx="10789920" cy="1463040"/>
          </a:xfrm>
          <a:prstGeom prst="rect">
            <a:avLst/>
          </a:prstGeom>
          <a:noFill/>
          <a:ln/>
        </p:spPr>
        <p:txBody>
          <a:bodyPr wrap="square" lIns="0" tIns="0" rIns="0" bIns="0" rtlCol="0" anchor="ctr"/>
          <a:lstStyle/>
          <a:p>
            <a:pPr indent="0" marL="0">
              <a:buNone/>
            </a:pPr>
            <a:r>
              <a:rPr lang="en-US" sz="2800" dirty="0">
                <a:solidFill>
                  <a:srgbClr val="F6F3EB"/>
                </a:solidFill>
                <a:latin typeface="Georgia" pitchFamily="34" charset="0"/>
                <a:ea typeface="Georgia" pitchFamily="34" charset="-122"/>
                <a:cs typeface="Georgia" pitchFamily="34" charset="-120"/>
              </a:rPr>
              <a:t>It supplies a workable system for the 4.5 period while preparing the ground for its own replacement.</a:t>
            </a:r>
            <a:endParaRPr lang="en-US" sz="2800" dirty="0"/>
          </a:p>
        </p:txBody>
      </p:sp>
      <p:sp>
        <p:nvSpPr>
          <p:cNvPr id="5" name="Shape 3"/>
          <p:cNvSpPr/>
          <p:nvPr/>
        </p:nvSpPr>
        <p:spPr>
          <a:xfrm>
            <a:off x="640080" y="3337560"/>
            <a:ext cx="2560320" cy="0"/>
          </a:xfrm>
          <a:prstGeom prst="line">
            <a:avLst/>
          </a:prstGeom>
          <a:noFill/>
          <a:ln w="15875">
            <a:solidFill>
              <a:srgbClr val="B0893E"/>
            </a:solidFill>
            <a:prstDash val="solid"/>
          </a:ln>
        </p:spPr>
      </p:sp>
      <p:sp>
        <p:nvSpPr>
          <p:cNvPr id="6" name="Text 4"/>
          <p:cNvSpPr/>
          <p:nvPr/>
        </p:nvSpPr>
        <p:spPr>
          <a:xfrm>
            <a:off x="640080" y="3611880"/>
            <a:ext cx="10515600" cy="1737360"/>
          </a:xfrm>
          <a:prstGeom prst="rect">
            <a:avLst/>
          </a:prstGeom>
          <a:noFill/>
          <a:ln/>
        </p:spPr>
        <p:txBody>
          <a:bodyPr wrap="square" lIns="0" tIns="0" rIns="0" bIns="0" rtlCol="0" anchor="ctr"/>
          <a:lstStyle/>
          <a:p>
            <a:pPr indent="0" marL="0">
              <a:buNone/>
            </a:pPr>
            <a:r>
              <a:rPr lang="en-US" sz="1500" dirty="0">
                <a:solidFill>
                  <a:srgbClr val="A8B4C2"/>
                </a:solidFill>
                <a:latin typeface="Calibri" pitchFamily="34" charset="0"/>
                <a:ea typeface="Calibri" pitchFamily="34" charset="-122"/>
                <a:cs typeface="Calibri" pitchFamily="34" charset="-120"/>
              </a:rPr>
              <a:t>Abdirahman Dahir Samawade</a:t>
            </a:r>
            <a:endParaRPr lang="en-US" sz="1500" dirty="0"/>
          </a:p>
          <a:p>
            <a:pPr indent="0" marL="0">
              <a:buNone/>
            </a:pPr>
            <a:r>
              <a:rPr lang="en-US" sz="1500" dirty="0">
                <a:solidFill>
                  <a:srgbClr val="A8B4C2"/>
                </a:solidFill>
                <a:latin typeface="Calibri" pitchFamily="34" charset="0"/>
                <a:ea typeface="Calibri" pitchFamily="34" charset="-122"/>
                <a:cs typeface="Calibri" pitchFamily="34" charset="-120"/>
              </a:rPr>
              <a:t>The Samawade Election Model: A Framework for Direct Elections in Somalia's 4.5 Power-Sharing Formula</a:t>
            </a:r>
            <a:endParaRPr lang="en-US" sz="1500" dirty="0"/>
          </a:p>
          <a:p>
            <a:pPr indent="0" marL="0">
              <a:buNone/>
            </a:pPr>
            <a:r>
              <a:rPr lang="en-US" sz="1500" dirty="0">
                <a:solidFill>
                  <a:srgbClr val="A8B4C2"/>
                </a:solidFill>
                <a:latin typeface="Calibri" pitchFamily="34" charset="0"/>
                <a:ea typeface="Calibri" pitchFamily="34" charset="-122"/>
                <a:cs typeface="Calibri" pitchFamily="34" charset="-120"/>
              </a:rPr>
              <a:t>Philo Somalia, 1 July 2026</a:t>
            </a:r>
            <a:endParaRPr lang="en-US" sz="1500" dirty="0"/>
          </a:p>
          <a:p>
            <a:pPr indent="0" marL="0">
              <a:buNone/>
            </a:pPr>
            <a:r>
              <a:rPr lang="en-US" sz="1500" dirty="0">
                <a:solidFill>
                  <a:srgbClr val="A8B4C2"/>
                </a:solidFill>
                <a:latin typeface="Calibri" pitchFamily="34" charset="0"/>
                <a:ea typeface="Calibri" pitchFamily="34" charset="-122"/>
                <a:cs typeface="Calibri" pitchFamily="34" charset="-120"/>
              </a:rPr>
              <a:t>doi.org/10.13140/RG.2.2.26406.48961</a:t>
            </a:r>
            <a:endParaRPr lang="en-US" sz="1500" dirty="0"/>
          </a:p>
          <a:p>
            <a:pPr indent="0" marL="0">
              <a:buNone/>
            </a:pPr>
            <a:r>
              <a:rPr lang="en-US" sz="1500" dirty="0">
                <a:solidFill>
                  <a:srgbClr val="A8B4C2"/>
                </a:solidFill>
                <a:latin typeface="Calibri" pitchFamily="34" charset="0"/>
                <a:ea typeface="Calibri" pitchFamily="34" charset="-122"/>
                <a:cs typeface="Calibri" pitchFamily="34" charset="-120"/>
              </a:rPr>
              <a:t>philosomalia.com/research/samawade-election-model</a:t>
            </a:r>
            <a:endParaRPr lang="en-US" sz="1500" dirty="0"/>
          </a:p>
        </p:txBody>
      </p:sp>
      <p:sp>
        <p:nvSpPr>
          <p:cNvPr id="7" name="Text 5"/>
          <p:cNvSpPr/>
          <p:nvPr/>
        </p:nvSpPr>
        <p:spPr>
          <a:xfrm>
            <a:off x="640080" y="6126480"/>
            <a:ext cx="10515600" cy="274320"/>
          </a:xfrm>
          <a:prstGeom prst="rect">
            <a:avLst/>
          </a:prstGeom>
          <a:noFill/>
          <a:ln/>
        </p:spPr>
        <p:txBody>
          <a:bodyPr wrap="square" lIns="0" tIns="0" rIns="0" bIns="0" rtlCol="0" anchor="ctr"/>
          <a:lstStyle/>
          <a:p>
            <a:pPr indent="0" marL="0">
              <a:buNone/>
            </a:pPr>
            <a:r>
              <a:rPr lang="en-US" sz="1200" dirty="0">
                <a:solidFill>
                  <a:srgbClr val="6E7C8C"/>
                </a:solidFill>
                <a:latin typeface="Calibri" pitchFamily="34" charset="0"/>
                <a:ea typeface="Calibri" pitchFamily="34" charset="-122"/>
                <a:cs typeface="Calibri" pitchFamily="34" charset="-120"/>
              </a:rPr>
              <a:t>Suggested citation.  Dahir, A. (2026). The Samawade Election Model. Philo Somalia.</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Samawade Election Model</dc:title>
  <dc:subject>A framework for direct elections in Somalia 4.5 power-sharing formula</dc:subject>
  <dc:creator>Abdirahman Dahir Samawade</dc:creator>
  <cp:lastModifiedBy>Abdirahman Dahir Samawade</cp:lastModifiedBy>
  <cp:revision>1</cp:revision>
  <dcterms:created xsi:type="dcterms:W3CDTF">2026-09-22T04:26:07Z</dcterms:created>
  <dcterms:modified xsi:type="dcterms:W3CDTF">2026-09-22T04:26:07Z</dcterms:modified>
</cp:coreProperties>
</file>